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931"/>
    <a:srgbClr val="2F2F2F"/>
    <a:srgbClr val="343434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57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689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282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02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28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072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002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317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12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61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189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037F-0D39-8047-93E1-6AA74A5F2C91}" type="datetimeFigureOut">
              <a:rPr lang="es-CO" smtClean="0"/>
              <a:t>9/12/2021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596F7-57C4-0A4E-92C3-37CAAB645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9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82.sv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80.svg"/><Relationship Id="rId4" Type="http://schemas.openxmlformats.org/officeDocument/2006/relationships/image" Target="../media/image76.svg"/><Relationship Id="rId9" Type="http://schemas.openxmlformats.org/officeDocument/2006/relationships/image" Target="../media/image39.png"/><Relationship Id="rId14" Type="http://schemas.openxmlformats.org/officeDocument/2006/relationships/image" Target="../media/image8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7.sv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20.pn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5.svg"/><Relationship Id="rId3" Type="http://schemas.openxmlformats.org/officeDocument/2006/relationships/image" Target="../media/image8.emf"/><Relationship Id="rId7" Type="http://schemas.openxmlformats.org/officeDocument/2006/relationships/image" Target="../media/image39.svg"/><Relationship Id="rId12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5.svg"/><Relationship Id="rId3" Type="http://schemas.openxmlformats.org/officeDocument/2006/relationships/image" Target="../media/image8.emf"/><Relationship Id="rId7" Type="http://schemas.openxmlformats.org/officeDocument/2006/relationships/image" Target="../media/image49.svg"/><Relationship Id="rId12" Type="http://schemas.openxmlformats.org/officeDocument/2006/relationships/image" Target="../media/image3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2F2F"/>
            </a:gs>
            <a:gs pos="99000">
              <a:srgbClr val="34343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34452E-D786-2643-A217-E3BDF349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l="15021" r="15861"/>
          <a:stretch/>
        </p:blipFill>
        <p:spPr>
          <a:xfrm rot="16200000">
            <a:off x="2666998" y="-2766500"/>
            <a:ext cx="6858000" cy="123910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FCF7E9-2FCB-E24A-81A9-C825A05F929A}"/>
              </a:ext>
            </a:extLst>
          </p:cNvPr>
          <p:cNvSpPr txBox="1"/>
          <p:nvPr/>
        </p:nvSpPr>
        <p:spPr>
          <a:xfrm>
            <a:off x="3740983" y="1328113"/>
            <a:ext cx="46018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600" dirty="0">
                <a:solidFill>
                  <a:schemeClr val="bg1"/>
                </a:solidFill>
                <a:latin typeface="Avenir Light" panose="020B0402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CLICK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6CCF3-8727-8548-842E-77195BA2B950}"/>
              </a:ext>
            </a:extLst>
          </p:cNvPr>
          <p:cNvSpPr txBox="1"/>
          <p:nvPr/>
        </p:nvSpPr>
        <p:spPr>
          <a:xfrm>
            <a:off x="3370216" y="2436108"/>
            <a:ext cx="545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Helvetica Light" panose="020B0403020202020204" pitchFamily="34" charset="0"/>
              </a:rPr>
              <a:t>Operaciones Logísticas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907594-AF5C-9147-A304-EC633914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728" y="4493624"/>
            <a:ext cx="5266542" cy="4169708"/>
          </a:xfrm>
          <a:prstGeom prst="rect">
            <a:avLst/>
          </a:prstGeom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F945B62-AC43-6648-B19B-9D6047E8C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949" y="2897773"/>
            <a:ext cx="1478099" cy="1493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E783AAF-CBE5-9A46-B011-B08C1466B643}"/>
              </a:ext>
            </a:extLst>
          </p:cNvPr>
          <p:cNvSpPr txBox="1"/>
          <p:nvPr/>
        </p:nvSpPr>
        <p:spPr>
          <a:xfrm>
            <a:off x="8821782" y="6189502"/>
            <a:ext cx="3030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smtClean="0">
                <a:solidFill>
                  <a:schemeClr val="bg1"/>
                </a:solidFill>
                <a:latin typeface="Helvetica Light" panose="020B0403020202020204" pitchFamily="34" charset="0"/>
              </a:rPr>
              <a:t>click-opl.com.co</a:t>
            </a:r>
            <a:endParaRPr lang="es-CO" sz="16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3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50;p22">
            <a:extLst>
              <a:ext uri="{FF2B5EF4-FFF2-40B4-BE49-F238E27FC236}">
                <a16:creationId xmlns:a16="http://schemas.microsoft.com/office/drawing/2014/main" id="{6C8D027F-4ED6-1843-BE4B-9CB425203BC6}"/>
              </a:ext>
            </a:extLst>
          </p:cNvPr>
          <p:cNvCxnSpPr>
            <a:cxnSpLocks/>
          </p:cNvCxnSpPr>
          <p:nvPr/>
        </p:nvCxnSpPr>
        <p:spPr>
          <a:xfrm>
            <a:off x="1050184" y="3941572"/>
            <a:ext cx="9533073" cy="0"/>
          </a:xfrm>
          <a:prstGeom prst="straightConnector1">
            <a:avLst/>
          </a:prstGeom>
          <a:noFill/>
          <a:ln w="19050" cap="flat" cmpd="sng">
            <a:solidFill>
              <a:srgbClr val="343434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" name="Google Shape;252;p22">
            <a:extLst>
              <a:ext uri="{FF2B5EF4-FFF2-40B4-BE49-F238E27FC236}">
                <a16:creationId xmlns:a16="http://schemas.microsoft.com/office/drawing/2014/main" id="{1EE87485-6841-7E49-B346-4FC27B46382B}"/>
              </a:ext>
            </a:extLst>
          </p:cNvPr>
          <p:cNvGrpSpPr/>
          <p:nvPr/>
        </p:nvGrpSpPr>
        <p:grpSpPr>
          <a:xfrm>
            <a:off x="929683" y="2678614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6" name="Google Shape;253;p22">
              <a:extLst>
                <a:ext uri="{FF2B5EF4-FFF2-40B4-BE49-F238E27FC236}">
                  <a16:creationId xmlns:a16="http://schemas.microsoft.com/office/drawing/2014/main" id="{623F654F-A41D-3541-93BE-C3E256F09160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" name="Google Shape;254;p22">
              <a:extLst>
                <a:ext uri="{FF2B5EF4-FFF2-40B4-BE49-F238E27FC236}">
                  <a16:creationId xmlns:a16="http://schemas.microsoft.com/office/drawing/2014/main" id="{B577BF28-EA12-B745-8CC3-717DA97BE4CE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8" name="Google Shape;252;p22">
            <a:extLst>
              <a:ext uri="{FF2B5EF4-FFF2-40B4-BE49-F238E27FC236}">
                <a16:creationId xmlns:a16="http://schemas.microsoft.com/office/drawing/2014/main" id="{CEF8F27B-85A4-4E44-AC82-301D22725510}"/>
              </a:ext>
            </a:extLst>
          </p:cNvPr>
          <p:cNvGrpSpPr/>
          <p:nvPr/>
        </p:nvGrpSpPr>
        <p:grpSpPr>
          <a:xfrm>
            <a:off x="4604216" y="2704014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9" name="Google Shape;253;p22">
              <a:extLst>
                <a:ext uri="{FF2B5EF4-FFF2-40B4-BE49-F238E27FC236}">
                  <a16:creationId xmlns:a16="http://schemas.microsoft.com/office/drawing/2014/main" id="{DF6F27E8-3E4F-6947-8C21-74DB68829C22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254;p22">
              <a:extLst>
                <a:ext uri="{FF2B5EF4-FFF2-40B4-BE49-F238E27FC236}">
                  <a16:creationId xmlns:a16="http://schemas.microsoft.com/office/drawing/2014/main" id="{35184D5F-45CC-D849-80D5-6011A562E056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1" name="Google Shape;252;p22">
            <a:extLst>
              <a:ext uri="{FF2B5EF4-FFF2-40B4-BE49-F238E27FC236}">
                <a16:creationId xmlns:a16="http://schemas.microsoft.com/office/drawing/2014/main" id="{3891919C-0658-1148-9934-CF12DDBA3F96}"/>
              </a:ext>
            </a:extLst>
          </p:cNvPr>
          <p:cNvGrpSpPr/>
          <p:nvPr/>
        </p:nvGrpSpPr>
        <p:grpSpPr>
          <a:xfrm rot="10800000">
            <a:off x="2766949" y="3838944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12" name="Google Shape;253;p22">
              <a:extLst>
                <a:ext uri="{FF2B5EF4-FFF2-40B4-BE49-F238E27FC236}">
                  <a16:creationId xmlns:a16="http://schemas.microsoft.com/office/drawing/2014/main" id="{6992DAB1-0C76-6344-80BD-1DBAF6292BD0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254;p22">
              <a:extLst>
                <a:ext uri="{FF2B5EF4-FFF2-40B4-BE49-F238E27FC236}">
                  <a16:creationId xmlns:a16="http://schemas.microsoft.com/office/drawing/2014/main" id="{A89D77B6-7136-E84D-BD30-4386A5D0E2AC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4" name="Google Shape;252;p22">
            <a:extLst>
              <a:ext uri="{FF2B5EF4-FFF2-40B4-BE49-F238E27FC236}">
                <a16:creationId xmlns:a16="http://schemas.microsoft.com/office/drawing/2014/main" id="{8DDFB139-7C0D-BA4C-846A-A8CE7C834573}"/>
              </a:ext>
            </a:extLst>
          </p:cNvPr>
          <p:cNvGrpSpPr/>
          <p:nvPr/>
        </p:nvGrpSpPr>
        <p:grpSpPr>
          <a:xfrm rot="10800000">
            <a:off x="6541704" y="3844113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15" name="Google Shape;253;p22">
              <a:extLst>
                <a:ext uri="{FF2B5EF4-FFF2-40B4-BE49-F238E27FC236}">
                  <a16:creationId xmlns:a16="http://schemas.microsoft.com/office/drawing/2014/main" id="{1245805B-64CF-4E41-A891-F197137826C5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254;p22">
              <a:extLst>
                <a:ext uri="{FF2B5EF4-FFF2-40B4-BE49-F238E27FC236}">
                  <a16:creationId xmlns:a16="http://schemas.microsoft.com/office/drawing/2014/main" id="{5AC0FA10-A76F-494D-99DD-F02EACAD9D4F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7" name="Google Shape;5211;p38">
            <a:extLst>
              <a:ext uri="{FF2B5EF4-FFF2-40B4-BE49-F238E27FC236}">
                <a16:creationId xmlns:a16="http://schemas.microsoft.com/office/drawing/2014/main" id="{7A753E35-570D-BD44-9AE8-5256142DB5A1}"/>
              </a:ext>
            </a:extLst>
          </p:cNvPr>
          <p:cNvSpPr txBox="1">
            <a:spLocks/>
          </p:cNvSpPr>
          <p:nvPr/>
        </p:nvSpPr>
        <p:spPr>
          <a:xfrm>
            <a:off x="1147626" y="2764564"/>
            <a:ext cx="178435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-ExtraLight"/>
                <a:ea typeface="Dosis-ExtraLight"/>
                <a:cs typeface="Dosis-ExtraLight"/>
                <a:sym typeface="Dosis ExtraLight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Octubre 2020</a:t>
            </a:r>
          </a:p>
        </p:txBody>
      </p:sp>
      <p:grpSp>
        <p:nvGrpSpPr>
          <p:cNvPr id="27" name="Google Shape;252;p22">
            <a:extLst>
              <a:ext uri="{FF2B5EF4-FFF2-40B4-BE49-F238E27FC236}">
                <a16:creationId xmlns:a16="http://schemas.microsoft.com/office/drawing/2014/main" id="{4A572E1C-FE6F-5741-916C-8ABE460CFB98}"/>
              </a:ext>
            </a:extLst>
          </p:cNvPr>
          <p:cNvGrpSpPr/>
          <p:nvPr/>
        </p:nvGrpSpPr>
        <p:grpSpPr>
          <a:xfrm>
            <a:off x="8166123" y="2704014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28" name="Google Shape;253;p22">
              <a:extLst>
                <a:ext uri="{FF2B5EF4-FFF2-40B4-BE49-F238E27FC236}">
                  <a16:creationId xmlns:a16="http://schemas.microsoft.com/office/drawing/2014/main" id="{B6717BD7-F9EF-8349-B9E3-7099E8B1B5EC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9" name="Google Shape;254;p22">
              <a:extLst>
                <a:ext uri="{FF2B5EF4-FFF2-40B4-BE49-F238E27FC236}">
                  <a16:creationId xmlns:a16="http://schemas.microsoft.com/office/drawing/2014/main" id="{0D66E60E-F4B3-1D40-B5A4-F769F34C332E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" name="Google Shape;252;p22">
            <a:extLst>
              <a:ext uri="{FF2B5EF4-FFF2-40B4-BE49-F238E27FC236}">
                <a16:creationId xmlns:a16="http://schemas.microsoft.com/office/drawing/2014/main" id="{222589C9-55B1-DC45-8B57-C130A4C35EB2}"/>
              </a:ext>
            </a:extLst>
          </p:cNvPr>
          <p:cNvGrpSpPr/>
          <p:nvPr/>
        </p:nvGrpSpPr>
        <p:grpSpPr>
          <a:xfrm rot="10800000">
            <a:off x="9944123" y="3844113"/>
            <a:ext cx="200444" cy="1335067"/>
            <a:chOff x="648675" y="1657471"/>
            <a:chExt cx="196200" cy="1306800"/>
          </a:xfrm>
          <a:solidFill>
            <a:srgbClr val="2F2F2F"/>
          </a:solidFill>
        </p:grpSpPr>
        <p:sp>
          <p:nvSpPr>
            <p:cNvPr id="31" name="Google Shape;253;p22">
              <a:extLst>
                <a:ext uri="{FF2B5EF4-FFF2-40B4-BE49-F238E27FC236}">
                  <a16:creationId xmlns:a16="http://schemas.microsoft.com/office/drawing/2014/main" id="{C3AA9604-64D5-7B44-A232-22B2FF44EA0B}"/>
                </a:ext>
              </a:extLst>
            </p:cNvPr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800">
                <a:buClr>
                  <a:srgbClr val="000000"/>
                </a:buClr>
                <a:defRPr/>
              </a:pPr>
              <a:endParaRPr sz="28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2" name="Google Shape;254;p22">
              <a:extLst>
                <a:ext uri="{FF2B5EF4-FFF2-40B4-BE49-F238E27FC236}">
                  <a16:creationId xmlns:a16="http://schemas.microsoft.com/office/drawing/2014/main" id="{6292FDEF-05CA-0145-A06E-7EA6EED117C7}"/>
                </a:ext>
              </a:extLst>
            </p:cNvPr>
            <p:cNvCxnSpPr/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3DDF2DE0-46B5-DF4D-8733-B1714F2F97E0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DD048A6-51BF-4047-86B1-AE3168B7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35" name="Marco 34">
            <a:extLst>
              <a:ext uri="{FF2B5EF4-FFF2-40B4-BE49-F238E27FC236}">
                <a16:creationId xmlns:a16="http://schemas.microsoft.com/office/drawing/2014/main" id="{B000DEC0-BB38-4B4E-9259-E4C7C789193E}"/>
              </a:ext>
            </a:extLst>
          </p:cNvPr>
          <p:cNvSpPr/>
          <p:nvPr/>
        </p:nvSpPr>
        <p:spPr>
          <a:xfrm>
            <a:off x="3877445" y="-180750"/>
            <a:ext cx="4437110" cy="1456321"/>
          </a:xfrm>
          <a:prstGeom prst="frame">
            <a:avLst>
              <a:gd name="adj1" fmla="val 3304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6" name="Pentágono regular 35">
            <a:extLst>
              <a:ext uri="{FF2B5EF4-FFF2-40B4-BE49-F238E27FC236}">
                <a16:creationId xmlns:a16="http://schemas.microsoft.com/office/drawing/2014/main" id="{158DB4D4-F6DE-9F40-B7E9-548110E95771}"/>
              </a:ext>
            </a:extLst>
          </p:cNvPr>
          <p:cNvSpPr/>
          <p:nvPr/>
        </p:nvSpPr>
        <p:spPr>
          <a:xfrm>
            <a:off x="748317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Pentágono regular 36">
            <a:extLst>
              <a:ext uri="{FF2B5EF4-FFF2-40B4-BE49-F238E27FC236}">
                <a16:creationId xmlns:a16="http://schemas.microsoft.com/office/drawing/2014/main" id="{64316E75-04E1-E54A-B01B-86FAF6F6395E}"/>
              </a:ext>
            </a:extLst>
          </p:cNvPr>
          <p:cNvSpPr/>
          <p:nvPr/>
        </p:nvSpPr>
        <p:spPr>
          <a:xfrm>
            <a:off x="2566485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Pentágono regular 37">
            <a:extLst>
              <a:ext uri="{FF2B5EF4-FFF2-40B4-BE49-F238E27FC236}">
                <a16:creationId xmlns:a16="http://schemas.microsoft.com/office/drawing/2014/main" id="{0DE3BFA2-D656-E242-B09F-8393A446CE71}"/>
              </a:ext>
            </a:extLst>
          </p:cNvPr>
          <p:cNvSpPr/>
          <p:nvPr/>
        </p:nvSpPr>
        <p:spPr>
          <a:xfrm>
            <a:off x="4416550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Pentágono regular 38">
            <a:extLst>
              <a:ext uri="{FF2B5EF4-FFF2-40B4-BE49-F238E27FC236}">
                <a16:creationId xmlns:a16="http://schemas.microsoft.com/office/drawing/2014/main" id="{0D7FF6B1-DE5A-9D47-BAAF-892F65346AB6}"/>
              </a:ext>
            </a:extLst>
          </p:cNvPr>
          <p:cNvSpPr/>
          <p:nvPr/>
        </p:nvSpPr>
        <p:spPr>
          <a:xfrm>
            <a:off x="6319778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Pentágono regular 39">
            <a:extLst>
              <a:ext uri="{FF2B5EF4-FFF2-40B4-BE49-F238E27FC236}">
                <a16:creationId xmlns:a16="http://schemas.microsoft.com/office/drawing/2014/main" id="{ECAAFB00-343A-7042-A8BF-999C01CF3033}"/>
              </a:ext>
            </a:extLst>
          </p:cNvPr>
          <p:cNvSpPr/>
          <p:nvPr/>
        </p:nvSpPr>
        <p:spPr>
          <a:xfrm>
            <a:off x="7967824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Pentágono regular 40">
            <a:extLst>
              <a:ext uri="{FF2B5EF4-FFF2-40B4-BE49-F238E27FC236}">
                <a16:creationId xmlns:a16="http://schemas.microsoft.com/office/drawing/2014/main" id="{E3414C46-EAEC-444A-911F-D2EBE3973769}"/>
              </a:ext>
            </a:extLst>
          </p:cNvPr>
          <p:cNvSpPr/>
          <p:nvPr/>
        </p:nvSpPr>
        <p:spPr>
          <a:xfrm>
            <a:off x="9732828" y="3572638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1E7D67A-C0E7-AD40-BDB6-5C5B47E8F618}"/>
              </a:ext>
            </a:extLst>
          </p:cNvPr>
          <p:cNvSpPr txBox="1"/>
          <p:nvPr/>
        </p:nvSpPr>
        <p:spPr>
          <a:xfrm>
            <a:off x="3944767" y="543345"/>
            <a:ext cx="432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2F2F2F"/>
                </a:solidFill>
                <a:latin typeface="Helvetica " panose="020B0604020202030204" pitchFamily="34" charset="0"/>
              </a:rPr>
              <a:t>ASÍ TRABAJAMOS EN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4BF7181-CF22-E947-B3F8-2DE8FFA6AE47}"/>
              </a:ext>
            </a:extLst>
          </p:cNvPr>
          <p:cNvSpPr/>
          <p:nvPr/>
        </p:nvSpPr>
        <p:spPr>
          <a:xfrm>
            <a:off x="3944756" y="847614"/>
            <a:ext cx="4321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FBB931"/>
                </a:solidFill>
                <a:latin typeface="Helvetica " panose="020B0604020202030204" pitchFamily="34" charset="0"/>
              </a:rPr>
              <a:t>CLICK OPERACIONES LOGÍSTICAS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DE72479-3DF6-484A-8FB8-9A40EB29A6CB}"/>
              </a:ext>
            </a:extLst>
          </p:cNvPr>
          <p:cNvSpPr txBox="1"/>
          <p:nvPr/>
        </p:nvSpPr>
        <p:spPr>
          <a:xfrm>
            <a:off x="1168333" y="2560520"/>
            <a:ext cx="243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latin typeface="Helvetica Light" panose="020B0403020202020204" pitchFamily="34" charset="0"/>
              </a:rPr>
              <a:t> Diagnóstico de la situación actual.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F8023C7-A1A8-A346-AD92-3728A5BC94AA}"/>
              </a:ext>
            </a:extLst>
          </p:cNvPr>
          <p:cNvSpPr txBox="1"/>
          <p:nvPr/>
        </p:nvSpPr>
        <p:spPr>
          <a:xfrm>
            <a:off x="308113" y="5016641"/>
            <a:ext cx="243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dirty="0">
                <a:latin typeface="Helvetica Light" panose="020B0403020202020204" pitchFamily="34" charset="0"/>
              </a:rPr>
              <a:t> Definición de Volúmenes De Operación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B01EBBE-38A0-8443-878F-5DD40498E280}"/>
              </a:ext>
            </a:extLst>
          </p:cNvPr>
          <p:cNvSpPr txBox="1"/>
          <p:nvPr/>
        </p:nvSpPr>
        <p:spPr>
          <a:xfrm>
            <a:off x="4889729" y="2560520"/>
            <a:ext cx="243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latin typeface="Helvetica Light" panose="020B0403020202020204" pitchFamily="34" charset="0"/>
              </a:rPr>
              <a:t>Esquematización De Operación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37D704A-DD02-CD41-B810-CD27B8A3EFC9}"/>
              </a:ext>
            </a:extLst>
          </p:cNvPr>
          <p:cNvSpPr txBox="1"/>
          <p:nvPr/>
        </p:nvSpPr>
        <p:spPr>
          <a:xfrm>
            <a:off x="4055450" y="5016641"/>
            <a:ext cx="243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dirty="0">
                <a:latin typeface="Helvetica Light" panose="020B0403020202020204" pitchFamily="34" charset="0"/>
              </a:rPr>
              <a:t> Definición de los Indicadores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AD0ACAC-AA04-F149-A9FA-0087D7A3A83B}"/>
              </a:ext>
            </a:extLst>
          </p:cNvPr>
          <p:cNvSpPr txBox="1"/>
          <p:nvPr/>
        </p:nvSpPr>
        <p:spPr>
          <a:xfrm>
            <a:off x="8345311" y="2560520"/>
            <a:ext cx="2432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>
                <a:latin typeface="Helvetica Light" panose="020B0403020202020204" pitchFamily="34" charset="0"/>
              </a:rPr>
              <a:t>Propuesta de mejoramiento y económica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50CC26E-BEEB-5C4B-9133-6BEAC7459C02}"/>
              </a:ext>
            </a:extLst>
          </p:cNvPr>
          <p:cNvSpPr txBox="1"/>
          <p:nvPr/>
        </p:nvSpPr>
        <p:spPr>
          <a:xfrm>
            <a:off x="7454561" y="5016641"/>
            <a:ext cx="243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dirty="0">
                <a:latin typeface="Helvetica Light" panose="020B0403020202020204" pitchFamily="34" charset="0"/>
              </a:rPr>
              <a:t> Firma De Acuerdo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799ED7B-7F8A-D743-8A23-D10208A77BA4}"/>
              </a:ext>
            </a:extLst>
          </p:cNvPr>
          <p:cNvSpPr txBox="1"/>
          <p:nvPr/>
        </p:nvSpPr>
        <p:spPr>
          <a:xfrm>
            <a:off x="10412077" y="3785165"/>
            <a:ext cx="1310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dirty="0">
                <a:latin typeface="Helvetica Light" panose="020B0403020202020204" pitchFamily="34" charset="0"/>
              </a:rPr>
              <a:t>Implementación</a:t>
            </a: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D2D13FB7-7D62-8A48-AF6B-AC2483F77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5038" y="3737746"/>
            <a:ext cx="308844" cy="308844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8285E26C-5947-D748-8C1B-54865269A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3201" y="3688406"/>
            <a:ext cx="368277" cy="368277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475D3B13-C2F4-E54A-975E-7E31FFD77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7385" y="3709672"/>
            <a:ext cx="309344" cy="309344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92478762-B65C-9B45-9F9B-B91A76D3F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1481" y="3668269"/>
            <a:ext cx="431282" cy="410745"/>
          </a:xfrm>
          <a:prstGeom prst="rect">
            <a:avLst/>
          </a:prstGeom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3E129A03-AEC6-EC48-BC8E-FAE8D3D40A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9575" y="3770697"/>
            <a:ext cx="251164" cy="251164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00E47115-7126-EB48-BC32-8FCAAC51D7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29029" y="3778970"/>
            <a:ext cx="266613" cy="2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3E3380-9922-7B40-943B-9BD3226D8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"/>
          </a:blip>
          <a:srcRect l="15021" r="15861"/>
          <a:stretch/>
        </p:blipFill>
        <p:spPr>
          <a:xfrm rot="16200000">
            <a:off x="2666998" y="-2766500"/>
            <a:ext cx="6858000" cy="12391001"/>
          </a:xfrm>
          <a:prstGeom prst="rect">
            <a:avLst/>
          </a:prstGeom>
          <a:solidFill>
            <a:srgbClr val="2F2F2F"/>
          </a:solidFill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468900C-6E96-534E-AC4E-BB2902D20EEB}"/>
              </a:ext>
            </a:extLst>
          </p:cNvPr>
          <p:cNvSpPr txBox="1"/>
          <p:nvPr/>
        </p:nvSpPr>
        <p:spPr>
          <a:xfrm>
            <a:off x="5761339" y="4939328"/>
            <a:ext cx="2598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/>
                </a:solidFill>
                <a:latin typeface="Avenir Light" panose="020B0402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CLICK</a:t>
            </a:r>
            <a:endParaRPr lang="es-CO" sz="6000" dirty="0">
              <a:solidFill>
                <a:schemeClr val="bg1"/>
              </a:solidFill>
              <a:latin typeface="Avenir Light" panose="020B0402020203020204" pitchFamily="34" charset="77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5BB5F0-403C-1D46-A468-94E37BD1FC48}"/>
              </a:ext>
            </a:extLst>
          </p:cNvPr>
          <p:cNvSpPr txBox="1"/>
          <p:nvPr/>
        </p:nvSpPr>
        <p:spPr>
          <a:xfrm>
            <a:off x="5793238" y="5738295"/>
            <a:ext cx="234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Operaciones Logísticas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093FF7-DBE1-FC4E-AFC7-3B8296CB7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40" y="4865323"/>
            <a:ext cx="1478099" cy="149345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363D37B-EA9F-7B49-B95B-DA10FACA6663}"/>
              </a:ext>
            </a:extLst>
          </p:cNvPr>
          <p:cNvSpPr txBox="1"/>
          <p:nvPr/>
        </p:nvSpPr>
        <p:spPr>
          <a:xfrm>
            <a:off x="3670154" y="1407902"/>
            <a:ext cx="485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/>
                </a:solidFill>
                <a:latin typeface="Helvetica Light" panose="020B0403020202020204" pitchFamily="34" charset="0"/>
              </a:rPr>
              <a:t>www.click-opl.com.co</a:t>
            </a:r>
            <a:endParaRPr lang="es-CO" sz="3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1E0D8C-6636-8C49-BAE1-0E5CC1CDE4EF}"/>
              </a:ext>
            </a:extLst>
          </p:cNvPr>
          <p:cNvSpPr txBox="1"/>
          <p:nvPr/>
        </p:nvSpPr>
        <p:spPr>
          <a:xfrm>
            <a:off x="3670154" y="1992677"/>
            <a:ext cx="485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A partir de ahora usted tiene los servicios y para solicitarlos solamente haga un “click”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565C8C-BBC7-924C-A18B-0ADC16A8859C}"/>
              </a:ext>
            </a:extLst>
          </p:cNvPr>
          <p:cNvSpPr txBox="1"/>
          <p:nvPr/>
        </p:nvSpPr>
        <p:spPr>
          <a:xfrm>
            <a:off x="4297910" y="3042942"/>
            <a:ext cx="3596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Avenir Light" panose="020B0402020203020204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4975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o marco 4">
            <a:extLst>
              <a:ext uri="{FF2B5EF4-FFF2-40B4-BE49-F238E27FC236}">
                <a16:creationId xmlns:a16="http://schemas.microsoft.com/office/drawing/2014/main" id="{AB9E3A12-CF9E-D041-BC35-EA34EA3D2730}"/>
              </a:ext>
            </a:extLst>
          </p:cNvPr>
          <p:cNvSpPr/>
          <p:nvPr/>
        </p:nvSpPr>
        <p:spPr>
          <a:xfrm rot="13500000">
            <a:off x="1907256" y="-3904680"/>
            <a:ext cx="6430730" cy="6430730"/>
          </a:xfrm>
          <a:prstGeom prst="halfFrame">
            <a:avLst>
              <a:gd name="adj1" fmla="val 7209"/>
              <a:gd name="adj2" fmla="val 7189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0F4E1-DDB8-0F4D-AF8B-70A1509783FA}"/>
              </a:ext>
            </a:extLst>
          </p:cNvPr>
          <p:cNvSpPr txBox="1"/>
          <p:nvPr/>
        </p:nvSpPr>
        <p:spPr>
          <a:xfrm>
            <a:off x="326527" y="2192671"/>
            <a:ext cx="439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5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Click OPL es un operador logístico (3PL), especialista en la prestación de soluciones en las </a:t>
            </a:r>
            <a:r>
              <a:rPr lang="es-CO" sz="105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operaciones logísticas </a:t>
            </a:r>
            <a:r>
              <a:rPr lang="es-CO" sz="105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para diversas industrias.</a:t>
            </a:r>
          </a:p>
          <a:p>
            <a:pPr algn="just"/>
            <a:endParaRPr lang="es-CO" sz="1050" dirty="0">
              <a:solidFill>
                <a:schemeClr val="bg2">
                  <a:lumMod val="25000"/>
                </a:schemeClr>
              </a:solidFill>
              <a:latin typeface="Helvetica Light" panose="020B0403020202020204" pitchFamily="34" charset="0"/>
            </a:endParaRPr>
          </a:p>
          <a:p>
            <a:pPr algn="just"/>
            <a:r>
              <a:rPr lang="es-CO" sz="105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Nos ocupamos por entender las necesidades de nuestros clientes y diseñamos soluciones a la medida que permitan bajo una relación de confianza el logro de los objetivos trazados y las exigencias del sector en que se desenvuelven.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E2669C-B228-DD4C-BA4B-CC2ABD5D0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8" t="8759" r="556"/>
          <a:stretch/>
        </p:blipFill>
        <p:spPr>
          <a:xfrm>
            <a:off x="6160998" y="1395550"/>
            <a:ext cx="4837928" cy="4924697"/>
          </a:xfrm>
          <a:prstGeom prst="diamond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F93EC3-0BD3-2840-B25F-BFE657B8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84" r="16684"/>
          <a:stretch/>
        </p:blipFill>
        <p:spPr>
          <a:xfrm>
            <a:off x="3164951" y="4395651"/>
            <a:ext cx="4921571" cy="4924698"/>
          </a:xfrm>
          <a:prstGeom prst="diamond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7C6DD9-C3DE-F54D-98C6-28FC45464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23"/>
          <a:stretch/>
        </p:blipFill>
        <p:spPr>
          <a:xfrm>
            <a:off x="9033664" y="-1495698"/>
            <a:ext cx="4925480" cy="4924698"/>
          </a:xfrm>
          <a:prstGeom prst="diamond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07737FE-49D1-334E-B991-F48B9258F9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23" t="16408" r="13915"/>
          <a:stretch/>
        </p:blipFill>
        <p:spPr>
          <a:xfrm>
            <a:off x="9143687" y="4395651"/>
            <a:ext cx="4927825" cy="4924698"/>
          </a:xfrm>
          <a:prstGeom prst="diamond">
            <a:avLst/>
          </a:prstGeom>
        </p:spPr>
      </p:pic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06B5583D-1BD6-D945-B78E-F6DC8956A412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E057E17-040F-E842-AA97-640BE0B15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B1D37BB-EAAC-B643-B7E5-6A315F74A022}"/>
              </a:ext>
            </a:extLst>
          </p:cNvPr>
          <p:cNvSpPr txBox="1"/>
          <p:nvPr/>
        </p:nvSpPr>
        <p:spPr>
          <a:xfrm>
            <a:off x="353077" y="6320247"/>
            <a:ext cx="3030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click-opl.com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FAEEBE-770E-0E41-A3CA-E88362C2E16F}"/>
              </a:ext>
            </a:extLst>
          </p:cNvPr>
          <p:cNvSpPr txBox="1"/>
          <p:nvPr/>
        </p:nvSpPr>
        <p:spPr>
          <a:xfrm>
            <a:off x="326527" y="3747591"/>
            <a:ext cx="4837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2">
                    <a:lumMod val="25000"/>
                  </a:schemeClr>
                </a:solidFill>
                <a:latin typeface="Helvetica " panose="020B0604020202030204" pitchFamily="34" charset="0"/>
              </a:rPr>
              <a:t>SERVICIOS INTEGRALES DE</a:t>
            </a:r>
            <a:r>
              <a:rPr lang="es-CO" sz="2000" b="1" dirty="0">
                <a:latin typeface="Helvetica " panose="020B0604020202030204" pitchFamily="34" charset="0"/>
              </a:rPr>
              <a:t> </a:t>
            </a:r>
          </a:p>
          <a:p>
            <a:r>
              <a:rPr lang="es-CO" sz="2000" b="1" dirty="0">
                <a:solidFill>
                  <a:srgbClr val="FBB931"/>
                </a:solidFill>
                <a:latin typeface="Helvetica " panose="020B0604020202030204" pitchFamily="34" charset="0"/>
              </a:rPr>
              <a:t>DIAGNÓSTICO, ANÁLISIS E IMPLEMENTACIÓN DE MEJORAS</a:t>
            </a:r>
          </a:p>
          <a:p>
            <a:r>
              <a:rPr lang="es-CO" sz="2000" b="1" dirty="0">
                <a:solidFill>
                  <a:schemeClr val="bg2">
                    <a:lumMod val="25000"/>
                  </a:schemeClr>
                </a:solidFill>
                <a:latin typeface="Helvetica " panose="020B0604020202030204" pitchFamily="34" charset="0"/>
              </a:rPr>
              <a:t>EN LAS OPERACIONES LOGÍSTICAS.</a:t>
            </a:r>
          </a:p>
        </p:txBody>
      </p:sp>
    </p:spTree>
    <p:extLst>
      <p:ext uri="{BB962C8B-B14F-4D97-AF65-F5344CB8AC3E}">
        <p14:creationId xmlns:p14="http://schemas.microsoft.com/office/powerpoint/2010/main" val="34297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0BD12C3-7922-8742-878B-9DB25E98693E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FEC3E2-04E9-3F45-9F32-58C6998E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1F8B3A-361C-3043-AC50-529600E40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" r="12417"/>
          <a:stretch/>
        </p:blipFill>
        <p:spPr>
          <a:xfrm flipH="1">
            <a:off x="3483108" y="0"/>
            <a:ext cx="9001397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B5CB665-FBE4-E440-B767-7C1052FDFC1C}"/>
              </a:ext>
            </a:extLst>
          </p:cNvPr>
          <p:cNvSpPr/>
          <p:nvPr/>
        </p:nvSpPr>
        <p:spPr>
          <a:xfrm>
            <a:off x="1229576" y="1332411"/>
            <a:ext cx="1637211" cy="1584960"/>
          </a:xfrm>
          <a:prstGeom prst="rect">
            <a:avLst/>
          </a:prstGeom>
          <a:noFill/>
          <a:ln w="57150"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B9714B4F-4F82-D74D-B9F4-013B4DED0E12}"/>
              </a:ext>
            </a:extLst>
          </p:cNvPr>
          <p:cNvSpPr/>
          <p:nvPr/>
        </p:nvSpPr>
        <p:spPr>
          <a:xfrm>
            <a:off x="2866787" y="690464"/>
            <a:ext cx="9126583" cy="5477072"/>
          </a:xfrm>
          <a:prstGeom prst="roundRect">
            <a:avLst>
              <a:gd name="adj" fmla="val 131"/>
            </a:avLst>
          </a:prstGeom>
          <a:solidFill>
            <a:srgbClr val="FCFCFC">
              <a:alpha val="92000"/>
            </a:srgbClr>
          </a:solidFill>
          <a:ln>
            <a:solidFill>
              <a:schemeClr val="bg2"/>
            </a:solidFill>
          </a:ln>
          <a:effectLst>
            <a:outerShdw blurRad="635000" dist="152400" dir="2700000" sx="98000" sy="98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5424D7-9DDA-3943-929B-4A6D3473CC0A}"/>
              </a:ext>
            </a:extLst>
          </p:cNvPr>
          <p:cNvSpPr txBox="1"/>
          <p:nvPr/>
        </p:nvSpPr>
        <p:spPr>
          <a:xfrm>
            <a:off x="855445" y="1807496"/>
            <a:ext cx="1719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Helvetica " panose="020B0604020202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NUESTROS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BB3315-07BF-1D41-B8D6-CC249159E884}"/>
              </a:ext>
            </a:extLst>
          </p:cNvPr>
          <p:cNvSpPr txBox="1"/>
          <p:nvPr/>
        </p:nvSpPr>
        <p:spPr>
          <a:xfrm>
            <a:off x="567724" y="2046510"/>
            <a:ext cx="199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BB931"/>
                </a:solidFill>
                <a:latin typeface="Helvetica " panose="020B0604020202030204" pitchFamily="34" charset="0"/>
              </a:rPr>
              <a:t>SERVICIOS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2DAFC1-CE9B-484C-89C3-71D9B07CD35F}"/>
              </a:ext>
            </a:extLst>
          </p:cNvPr>
          <p:cNvSpPr txBox="1"/>
          <p:nvPr/>
        </p:nvSpPr>
        <p:spPr>
          <a:xfrm>
            <a:off x="1229576" y="3178629"/>
            <a:ext cx="1435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>
                <a:solidFill>
                  <a:srgbClr val="FCFCFC"/>
                </a:solidFill>
                <a:latin typeface="Helvetica Light" panose="020B0403020202020204" pitchFamily="34" charset="0"/>
              </a:rPr>
              <a:t>Contamos con el expertiz de los siguientes servicios Logísticos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F68041-DAB0-434F-BFEF-F216744AA4D5}"/>
              </a:ext>
            </a:extLst>
          </p:cNvPr>
          <p:cNvSpPr txBox="1"/>
          <p:nvPr/>
        </p:nvSpPr>
        <p:spPr>
          <a:xfrm>
            <a:off x="353077" y="6320247"/>
            <a:ext cx="3030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</a:rPr>
              <a:t>click-opl.com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2D577A9-FB66-FA49-B5C9-66F5E2B5FAF8}"/>
              </a:ext>
            </a:extLst>
          </p:cNvPr>
          <p:cNvSpPr txBox="1"/>
          <p:nvPr/>
        </p:nvSpPr>
        <p:spPr>
          <a:xfrm>
            <a:off x="8597191" y="2478509"/>
            <a:ext cx="1700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Helvetica Light" panose="020B0403020202020204" pitchFamily="34" charset="0"/>
              </a:rPr>
              <a:t>Operación Logística CD (in house)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67847-55EB-4D4B-B95E-BE215F644644}"/>
              </a:ext>
            </a:extLst>
          </p:cNvPr>
          <p:cNvSpPr txBox="1"/>
          <p:nvPr/>
        </p:nvSpPr>
        <p:spPr>
          <a:xfrm>
            <a:off x="8306796" y="2843479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>
                <a:latin typeface="Helvetica Light" panose="020B0403020202020204" pitchFamily="34" charset="0"/>
              </a:rPr>
              <a:t>Operación integral del centro de distribución (modalidad in house).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C0A63C-8816-F24D-8C9F-E451EA53A59B}"/>
              </a:ext>
            </a:extLst>
          </p:cNvPr>
          <p:cNvSpPr txBox="1"/>
          <p:nvPr/>
        </p:nvSpPr>
        <p:spPr>
          <a:xfrm>
            <a:off x="5182252" y="2478509"/>
            <a:ext cx="15441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Helvetica Light" panose="020B0403020202020204" pitchFamily="34" charset="0"/>
              </a:rPr>
              <a:t>Toma física de Inventarios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8AE378-3A45-3B4B-933D-E3DA0C95F6A2}"/>
              </a:ext>
            </a:extLst>
          </p:cNvPr>
          <p:cNvSpPr txBox="1"/>
          <p:nvPr/>
        </p:nvSpPr>
        <p:spPr>
          <a:xfrm>
            <a:off x="4906088" y="2843479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>
                <a:latin typeface="Helvetica Light" panose="020B0403020202020204" pitchFamily="34" charset="0"/>
              </a:rPr>
              <a:t>Ejecución física con métodos productivos y confiables.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3CA09E3-8F9E-814F-97F4-527127108CD6}"/>
              </a:ext>
            </a:extLst>
          </p:cNvPr>
          <p:cNvSpPr txBox="1"/>
          <p:nvPr/>
        </p:nvSpPr>
        <p:spPr>
          <a:xfrm>
            <a:off x="5099764" y="4437938"/>
            <a:ext cx="1750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Helvetica Light" panose="020B0403020202020204" pitchFamily="34" charset="0"/>
              </a:rPr>
              <a:t>Diagnostico express centro de distribución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7A4D914-ACB2-1149-A23A-330F87032430}"/>
              </a:ext>
            </a:extLst>
          </p:cNvPr>
          <p:cNvSpPr txBox="1"/>
          <p:nvPr/>
        </p:nvSpPr>
        <p:spPr>
          <a:xfrm>
            <a:off x="4951912" y="4804710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>
                <a:latin typeface="Helvetica Light" panose="020B0403020202020204" pitchFamily="34" charset="0"/>
              </a:rPr>
              <a:t>Diagnostico express de centro de distribución, bodega y/o almacén.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A715B51-1F9A-A743-9548-D71AE4CEE12D}"/>
              </a:ext>
            </a:extLst>
          </p:cNvPr>
          <p:cNvSpPr txBox="1"/>
          <p:nvPr/>
        </p:nvSpPr>
        <p:spPr>
          <a:xfrm>
            <a:off x="8751926" y="4421051"/>
            <a:ext cx="1648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Helvetica Light" panose="020B0403020202020204" pitchFamily="34" charset="0"/>
              </a:rPr>
              <a:t>Consultoría en Operación Logística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0367984-A7C8-0540-8CBD-E3934E64D90D}"/>
              </a:ext>
            </a:extLst>
          </p:cNvPr>
          <p:cNvSpPr txBox="1"/>
          <p:nvPr/>
        </p:nvSpPr>
        <p:spPr>
          <a:xfrm>
            <a:off x="8428708" y="4803026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>
                <a:latin typeface="Helvetica Light" panose="020B0403020202020204" pitchFamily="34" charset="0"/>
              </a:rPr>
              <a:t>Consultoría de la cadena de suministro.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DFFA29AD-F485-5C44-AEF5-E14E46690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3753" y="1775623"/>
            <a:ext cx="697307" cy="697307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B836C209-9B66-9440-9611-9584798D5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4811" y="3671240"/>
            <a:ext cx="734493" cy="73449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A9AEFA95-6BB5-7D4C-AAE3-BC7E32C39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2094" y="1707935"/>
            <a:ext cx="832683" cy="832683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3EB6EFDE-31D6-CD48-A10E-86CAB2660665}"/>
              </a:ext>
            </a:extLst>
          </p:cNvPr>
          <p:cNvGrpSpPr/>
          <p:nvPr/>
        </p:nvGrpSpPr>
        <p:grpSpPr>
          <a:xfrm>
            <a:off x="5730721" y="3773369"/>
            <a:ext cx="534150" cy="646806"/>
            <a:chOff x="7884734" y="234269"/>
            <a:chExt cx="1367058" cy="1655380"/>
          </a:xfrm>
        </p:grpSpPr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D4FFE1F5-81CB-E847-B93C-3BF96E961059}"/>
                </a:ext>
              </a:extLst>
            </p:cNvPr>
            <p:cNvSpPr/>
            <p:nvPr/>
          </p:nvSpPr>
          <p:spPr>
            <a:xfrm>
              <a:off x="7884734" y="1005010"/>
              <a:ext cx="367537" cy="884638"/>
            </a:xfrm>
            <a:prstGeom prst="roundRect">
              <a:avLst/>
            </a:prstGeom>
            <a:noFill/>
            <a:ln w="19050">
              <a:solidFill>
                <a:srgbClr val="FBB9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 redondeado 36">
              <a:extLst>
                <a:ext uri="{FF2B5EF4-FFF2-40B4-BE49-F238E27FC236}">
                  <a16:creationId xmlns:a16="http://schemas.microsoft.com/office/drawing/2014/main" id="{D5212AA3-1968-3E42-B7BB-B610A8C50427}"/>
                </a:ext>
              </a:extLst>
            </p:cNvPr>
            <p:cNvSpPr/>
            <p:nvPr/>
          </p:nvSpPr>
          <p:spPr>
            <a:xfrm>
              <a:off x="8385339" y="234269"/>
              <a:ext cx="367538" cy="1655380"/>
            </a:xfrm>
            <a:prstGeom prst="roundRect">
              <a:avLst/>
            </a:prstGeom>
            <a:noFill/>
            <a:ln w="19050">
              <a:solidFill>
                <a:srgbClr val="FBB9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39" name="Rectángulo redondeado 38">
              <a:extLst>
                <a:ext uri="{FF2B5EF4-FFF2-40B4-BE49-F238E27FC236}">
                  <a16:creationId xmlns:a16="http://schemas.microsoft.com/office/drawing/2014/main" id="{E000B81F-4BD5-B542-BF67-AE1247458F18}"/>
                </a:ext>
              </a:extLst>
            </p:cNvPr>
            <p:cNvSpPr/>
            <p:nvPr/>
          </p:nvSpPr>
          <p:spPr>
            <a:xfrm>
              <a:off x="8884255" y="690464"/>
              <a:ext cx="367537" cy="1199184"/>
            </a:xfrm>
            <a:prstGeom prst="roundRect">
              <a:avLst/>
            </a:prstGeom>
            <a:noFill/>
            <a:ln w="19050">
              <a:solidFill>
                <a:srgbClr val="FBB9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7280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CAA068-D7F5-664E-9EBD-1860772C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73" y="0"/>
            <a:ext cx="9704934" cy="6858000"/>
          </a:xfrm>
          <a:prstGeom prst="rect">
            <a:avLst/>
          </a:prstGeom>
          <a:effectLst>
            <a:outerShdw blurRad="571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45162DC4-F697-AB46-A548-9DDBEA42452F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85E45-7920-FC49-B3F8-95F19BF2A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76EDA8-8ACD-0348-B441-7BF83CD204EF}"/>
              </a:ext>
            </a:extLst>
          </p:cNvPr>
          <p:cNvSpPr txBox="1"/>
          <p:nvPr/>
        </p:nvSpPr>
        <p:spPr>
          <a:xfrm>
            <a:off x="3387996" y="1770468"/>
            <a:ext cx="1874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200" b="1" dirty="0">
                <a:solidFill>
                  <a:schemeClr val="bg1"/>
                </a:solidFill>
                <a:latin typeface="Helvetica " panose="020B0604020202030204" pitchFamily="34" charset="0"/>
              </a:rPr>
              <a:t>TOMA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D5DE12-B15F-2849-920C-D651857F78B5}"/>
              </a:ext>
            </a:extLst>
          </p:cNvPr>
          <p:cNvSpPr/>
          <p:nvPr/>
        </p:nvSpPr>
        <p:spPr>
          <a:xfrm>
            <a:off x="1948395" y="2498148"/>
            <a:ext cx="3339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3600" b="1" dirty="0">
                <a:solidFill>
                  <a:srgbClr val="FBB931"/>
                </a:solidFill>
                <a:latin typeface="Helvetica " panose="020B0604020202030204" pitchFamily="34" charset="0"/>
              </a:rPr>
              <a:t>INVENTARIOS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EF969A-2349-2244-8875-AB17D21D8C94}"/>
              </a:ext>
            </a:extLst>
          </p:cNvPr>
          <p:cNvSpPr txBox="1"/>
          <p:nvPr/>
        </p:nvSpPr>
        <p:spPr>
          <a:xfrm>
            <a:off x="853945" y="3831688"/>
            <a:ext cx="31258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b="1" dirty="0">
                <a:solidFill>
                  <a:schemeClr val="bg1"/>
                </a:solidFill>
                <a:latin typeface="Helvetica" panose="020B0604020202030204" pitchFamily="34" charset="0"/>
              </a:rPr>
              <a:t>Optimice</a:t>
            </a:r>
            <a:r>
              <a:rPr lang="es-CO" sz="1400" dirty="0">
                <a:solidFill>
                  <a:schemeClr val="bg1"/>
                </a:solidFill>
                <a:latin typeface="Helvetica" panose="020B0604020202030204" pitchFamily="34" charset="0"/>
              </a:rPr>
              <a:t> sus resultados financieros.</a:t>
            </a:r>
          </a:p>
          <a:p>
            <a:pPr algn="r"/>
            <a:r>
              <a:rPr lang="es-CO" sz="1400" dirty="0">
                <a:solidFill>
                  <a:schemeClr val="bg1"/>
                </a:solidFill>
                <a:latin typeface="Helvetica" panose="020B0604020202030204" pitchFamily="34" charset="0"/>
              </a:rPr>
              <a:t>Ofrecemos el servicio integral a la medida de la toma física de inventarios de materiales, partes y producto terminado 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918187-E3EC-794D-85C8-AE58E52DFF8B}"/>
              </a:ext>
            </a:extLst>
          </p:cNvPr>
          <p:cNvSpPr/>
          <p:nvPr/>
        </p:nvSpPr>
        <p:spPr>
          <a:xfrm>
            <a:off x="3073707" y="2143522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3200" b="1" dirty="0">
                <a:solidFill>
                  <a:srgbClr val="FCFCFC"/>
                </a:solidFill>
                <a:latin typeface="Helvetica " panose="020B0604020202030204" pitchFamily="34" charset="0"/>
              </a:rPr>
              <a:t>FÍSICA DE </a:t>
            </a:r>
          </a:p>
        </p:txBody>
      </p:sp>
    </p:spTree>
    <p:extLst>
      <p:ext uri="{BB962C8B-B14F-4D97-AF65-F5344CB8AC3E}">
        <p14:creationId xmlns:p14="http://schemas.microsoft.com/office/powerpoint/2010/main" val="42078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o 60">
            <a:extLst>
              <a:ext uri="{FF2B5EF4-FFF2-40B4-BE49-F238E27FC236}">
                <a16:creationId xmlns:a16="http://schemas.microsoft.com/office/drawing/2014/main" id="{C9D3EFE0-62DB-D54E-9EAE-010E81B87CAD}"/>
              </a:ext>
            </a:extLst>
          </p:cNvPr>
          <p:cNvSpPr/>
          <p:nvPr/>
        </p:nvSpPr>
        <p:spPr>
          <a:xfrm>
            <a:off x="4834895" y="-391886"/>
            <a:ext cx="5388600" cy="6195465"/>
          </a:xfrm>
          <a:prstGeom prst="frame">
            <a:avLst>
              <a:gd name="adj1" fmla="val 7167"/>
            </a:avLst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45162DC4-F697-AB46-A548-9DDBEA42452F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85E45-7920-FC49-B3F8-95F19BF2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76EDA8-8ACD-0348-B441-7BF83CD204EF}"/>
              </a:ext>
            </a:extLst>
          </p:cNvPr>
          <p:cNvSpPr txBox="1"/>
          <p:nvPr/>
        </p:nvSpPr>
        <p:spPr>
          <a:xfrm>
            <a:off x="1167686" y="2165001"/>
            <a:ext cx="209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>
                <a:solidFill>
                  <a:schemeClr val="bg1"/>
                </a:solidFill>
                <a:latin typeface="Helvetica " panose="020B0604020202030204" pitchFamily="34" charset="0"/>
              </a:rPr>
              <a:t>OPERACIÓN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6D5DE12-B15F-2849-920C-D651857F78B5}"/>
              </a:ext>
            </a:extLst>
          </p:cNvPr>
          <p:cNvSpPr/>
          <p:nvPr/>
        </p:nvSpPr>
        <p:spPr>
          <a:xfrm>
            <a:off x="437323" y="2446599"/>
            <a:ext cx="286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FBB931"/>
                </a:solidFill>
                <a:latin typeface="Helvetica " panose="020B0604020202030204" pitchFamily="34" charset="0"/>
              </a:rPr>
              <a:t>LOGÍSTICA CD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B22011C-247E-224F-A32C-262DC0D095EB}"/>
              </a:ext>
            </a:extLst>
          </p:cNvPr>
          <p:cNvSpPr/>
          <p:nvPr/>
        </p:nvSpPr>
        <p:spPr>
          <a:xfrm>
            <a:off x="2081253" y="275655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Helvetica Light" panose="020B0403020202020204" pitchFamily="34" charset="0"/>
              </a:rPr>
              <a:t>(in house)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EF969A-2349-2244-8875-AB17D21D8C94}"/>
              </a:ext>
            </a:extLst>
          </p:cNvPr>
          <p:cNvSpPr txBox="1"/>
          <p:nvPr/>
        </p:nvSpPr>
        <p:spPr>
          <a:xfrm>
            <a:off x="999817" y="3296760"/>
            <a:ext cx="22658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dirty="0">
                <a:solidFill>
                  <a:schemeClr val="bg1"/>
                </a:solidFill>
                <a:latin typeface="Helvetica Light" panose="020B0403020202020204" pitchFamily="34" charset="0"/>
              </a:rPr>
              <a:t>Concentre sus esfuerzos en generar valor esencial para conseguir una ventaja competitiva para su compañía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EA35E4-9426-CE42-8A26-E8DF33423199}"/>
              </a:ext>
            </a:extLst>
          </p:cNvPr>
          <p:cNvSpPr txBox="1"/>
          <p:nvPr/>
        </p:nvSpPr>
        <p:spPr>
          <a:xfrm>
            <a:off x="6779947" y="5803579"/>
            <a:ext cx="481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altLang="es-CO" sz="1200" dirty="0">
                <a:solidFill>
                  <a:schemeClr val="bg1"/>
                </a:solidFill>
                <a:latin typeface="Helvetica Light" panose="020B0403020202020204" pitchFamily="34" charset="0"/>
              </a:rPr>
              <a:t>Contamos con el conocimiento y la experiencia en el manejo de las operaciones logísticas de los centros de distribución</a:t>
            </a:r>
            <a:endParaRPr lang="es-CO" sz="12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5F0F1E5-6C94-DF41-ADC6-454B0B6B33DD}"/>
              </a:ext>
            </a:extLst>
          </p:cNvPr>
          <p:cNvSpPr txBox="1"/>
          <p:nvPr/>
        </p:nvSpPr>
        <p:spPr>
          <a:xfrm>
            <a:off x="7202964" y="1716101"/>
            <a:ext cx="11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Riegos en los procesos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187EFCF-4613-194D-B3FF-7D6A35048F35}"/>
              </a:ext>
            </a:extLst>
          </p:cNvPr>
          <p:cNvSpPr/>
          <p:nvPr/>
        </p:nvSpPr>
        <p:spPr>
          <a:xfrm>
            <a:off x="7202965" y="1490410"/>
            <a:ext cx="1107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BB931"/>
                </a:solidFill>
                <a:latin typeface="Helvetica Light" panose="020B0403020202020204" pitchFamily="34" charset="0"/>
              </a:rPr>
              <a:t>Prevenga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A0BFB8D-0590-A749-B05D-DACE3C00AC25}"/>
              </a:ext>
            </a:extLst>
          </p:cNvPr>
          <p:cNvSpPr txBox="1"/>
          <p:nvPr/>
        </p:nvSpPr>
        <p:spPr>
          <a:xfrm>
            <a:off x="8790819" y="2947744"/>
            <a:ext cx="137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Sus procesos en base a sus objetivos 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879A0EA-7780-AE49-9324-5C381CD84E23}"/>
              </a:ext>
            </a:extLst>
          </p:cNvPr>
          <p:cNvSpPr/>
          <p:nvPr/>
        </p:nvSpPr>
        <p:spPr>
          <a:xfrm>
            <a:off x="8790821" y="2722053"/>
            <a:ext cx="1107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BB931"/>
                </a:solidFill>
                <a:latin typeface="Helvetica Light" panose="020B0403020202020204" pitchFamily="34" charset="0"/>
              </a:rPr>
              <a:t>Ajuste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F8F16F85-EAE7-BB4B-9585-F7403CCAC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8767" y="2476993"/>
            <a:ext cx="941502" cy="94150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3729CEB9-B5CB-3144-A566-F8E26ADAA52D}"/>
              </a:ext>
            </a:extLst>
          </p:cNvPr>
          <p:cNvSpPr txBox="1"/>
          <p:nvPr/>
        </p:nvSpPr>
        <p:spPr>
          <a:xfrm>
            <a:off x="5776395" y="2947744"/>
            <a:ext cx="113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Sus costos de operación 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83E6C4F1-F35F-5A4A-86A5-0835C2A52AAD}"/>
              </a:ext>
            </a:extLst>
          </p:cNvPr>
          <p:cNvSpPr/>
          <p:nvPr/>
        </p:nvSpPr>
        <p:spPr>
          <a:xfrm>
            <a:off x="5776396" y="2722053"/>
            <a:ext cx="1107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BB931"/>
                </a:solidFill>
                <a:latin typeface="Helvetica Light" panose="020B0403020202020204" pitchFamily="34" charset="0"/>
              </a:rPr>
              <a:t>Reduzca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974C680-4819-B647-849A-6930E1D806BC}"/>
              </a:ext>
            </a:extLst>
          </p:cNvPr>
          <p:cNvSpPr txBox="1"/>
          <p:nvPr/>
        </p:nvSpPr>
        <p:spPr>
          <a:xfrm>
            <a:off x="7154429" y="4224318"/>
            <a:ext cx="126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Con seguridad el proceso logistico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135DE46-05A4-4C4E-8116-62E09D404091}"/>
              </a:ext>
            </a:extLst>
          </p:cNvPr>
          <p:cNvSpPr/>
          <p:nvPr/>
        </p:nvSpPr>
        <p:spPr>
          <a:xfrm>
            <a:off x="7154430" y="3998627"/>
            <a:ext cx="1107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BB931"/>
                </a:solidFill>
                <a:latin typeface="Helvetica Light" panose="020B0403020202020204" pitchFamily="34" charset="0"/>
              </a:rPr>
              <a:t>Controle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8338863-79D2-3A4F-A684-26B8271DE3F4}"/>
              </a:ext>
            </a:extLst>
          </p:cNvPr>
          <p:cNvSpPr txBox="1"/>
          <p:nvPr/>
        </p:nvSpPr>
        <p:spPr>
          <a:xfrm>
            <a:off x="10223494" y="4224318"/>
            <a:ext cx="1271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La calidad del nivel de servicio</a:t>
            </a:r>
          </a:p>
          <a:p>
            <a:r>
              <a:rPr lang="es-CO" sz="1000" dirty="0">
                <a:solidFill>
                  <a:schemeClr val="bg1"/>
                </a:solidFill>
                <a:latin typeface="Helvetica Light" panose="020B0403020202020204" pitchFamily="34" charset="0"/>
              </a:rPr>
              <a:t>Y su productividad 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18D90EF-9602-2341-8859-DD95C93F9BF6}"/>
              </a:ext>
            </a:extLst>
          </p:cNvPr>
          <p:cNvSpPr/>
          <p:nvPr/>
        </p:nvSpPr>
        <p:spPr>
          <a:xfrm>
            <a:off x="10223495" y="3998627"/>
            <a:ext cx="1107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BB931"/>
                </a:solidFill>
                <a:latin typeface="Helvetica Light" panose="020B0403020202020204" pitchFamily="34" charset="0"/>
              </a:rPr>
              <a:t>Mejore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D7851E2-2194-9341-AC9B-B95AEB00A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810" y="1273653"/>
            <a:ext cx="894145" cy="894145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28B8D3EF-ADEA-074B-A3C3-804E45FF7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0222" y="2476993"/>
            <a:ext cx="944175" cy="94417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635D67B7-DC4F-104C-9062-8BE6B81DE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0674" y="3688082"/>
            <a:ext cx="1017281" cy="1017281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CEF901D4-ADE5-9145-AEBF-DDDF21C60A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7861" y="3719884"/>
            <a:ext cx="1017281" cy="10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C03B2B30-7010-5E41-B1EC-2F5227290720}"/>
              </a:ext>
            </a:extLst>
          </p:cNvPr>
          <p:cNvSpPr/>
          <p:nvPr/>
        </p:nvSpPr>
        <p:spPr>
          <a:xfrm>
            <a:off x="7090954" y="2142453"/>
            <a:ext cx="2849146" cy="2849146"/>
          </a:xfrm>
          <a:prstGeom prst="ellipse">
            <a:avLst/>
          </a:prstGeom>
          <a:noFill/>
          <a:ln>
            <a:solidFill>
              <a:srgbClr val="343434"/>
            </a:solidFill>
            <a:prstDash val="lgDashDot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0A34AA6-7B07-0540-A579-ED1E5D95D2B2}"/>
              </a:ext>
            </a:extLst>
          </p:cNvPr>
          <p:cNvSpPr/>
          <p:nvPr/>
        </p:nvSpPr>
        <p:spPr>
          <a:xfrm>
            <a:off x="6429204" y="1257645"/>
            <a:ext cx="4291047" cy="4291047"/>
          </a:xfrm>
          <a:prstGeom prst="ellipse">
            <a:avLst/>
          </a:prstGeom>
          <a:noFill/>
          <a:ln>
            <a:solidFill>
              <a:srgbClr val="FBB931"/>
            </a:solidFill>
            <a:prstDash val="lgDashDot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D4FA3043-509A-D046-912E-E5F0F6A32FEB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0C1650-C66B-9547-96AD-9EDC3442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6" name="Marco 5">
            <a:extLst>
              <a:ext uri="{FF2B5EF4-FFF2-40B4-BE49-F238E27FC236}">
                <a16:creationId xmlns:a16="http://schemas.microsoft.com/office/drawing/2014/main" id="{C6DA1BF7-B557-2340-AC04-48CFB7F9E9C3}"/>
              </a:ext>
            </a:extLst>
          </p:cNvPr>
          <p:cNvSpPr/>
          <p:nvPr/>
        </p:nvSpPr>
        <p:spPr>
          <a:xfrm>
            <a:off x="1262131" y="-235131"/>
            <a:ext cx="2671894" cy="4061664"/>
          </a:xfrm>
          <a:prstGeom prst="frame">
            <a:avLst>
              <a:gd name="adj1" fmla="val 3304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E5B5B-8AA1-AF4E-86CF-4F10B15B8A55}"/>
              </a:ext>
            </a:extLst>
          </p:cNvPr>
          <p:cNvSpPr txBox="1"/>
          <p:nvPr/>
        </p:nvSpPr>
        <p:spPr>
          <a:xfrm>
            <a:off x="1542155" y="2689185"/>
            <a:ext cx="2148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2F2F2F"/>
                </a:solidFill>
                <a:latin typeface="Helvetica " panose="020B0604020202030204" pitchFamily="34" charset="0"/>
              </a:rPr>
              <a:t>DIAGNOSTICO EXPRESS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39618E-58AE-8B4B-9DF3-2BFA1346BEFE}"/>
              </a:ext>
            </a:extLst>
          </p:cNvPr>
          <p:cNvSpPr/>
          <p:nvPr/>
        </p:nvSpPr>
        <p:spPr>
          <a:xfrm>
            <a:off x="1542156" y="2851946"/>
            <a:ext cx="2148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BB931"/>
                </a:solidFill>
                <a:latin typeface="Helvetica " panose="020B0604020202030204" pitchFamily="34" charset="0"/>
              </a:rPr>
              <a:t>DE CENTROS DE DISTRIBUCIÓN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660471-E74B-8143-9095-B78ED1B0F937}"/>
              </a:ext>
            </a:extLst>
          </p:cNvPr>
          <p:cNvSpPr txBox="1"/>
          <p:nvPr/>
        </p:nvSpPr>
        <p:spPr>
          <a:xfrm>
            <a:off x="1542155" y="3220403"/>
            <a:ext cx="2148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2F2F2F"/>
                </a:solidFill>
                <a:latin typeface="Helvetica " panose="020B0604020202030204" pitchFamily="34" charset="0"/>
              </a:rPr>
              <a:t>O ALMACENES</a:t>
            </a:r>
          </a:p>
        </p:txBody>
      </p:sp>
      <p:sp>
        <p:nvSpPr>
          <p:cNvPr id="12" name="Pentágono regular 11">
            <a:extLst>
              <a:ext uri="{FF2B5EF4-FFF2-40B4-BE49-F238E27FC236}">
                <a16:creationId xmlns:a16="http://schemas.microsoft.com/office/drawing/2014/main" id="{CA2C0149-ED4B-9240-86E5-D1BBF72FD44E}"/>
              </a:ext>
            </a:extLst>
          </p:cNvPr>
          <p:cNvSpPr/>
          <p:nvPr/>
        </p:nvSpPr>
        <p:spPr>
          <a:xfrm>
            <a:off x="5263688" y="1693853"/>
            <a:ext cx="2671894" cy="2544661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Pentágono regular 13">
            <a:extLst>
              <a:ext uri="{FF2B5EF4-FFF2-40B4-BE49-F238E27FC236}">
                <a16:creationId xmlns:a16="http://schemas.microsoft.com/office/drawing/2014/main" id="{E8A11059-9C62-F348-A065-106C0BE8DE67}"/>
              </a:ext>
            </a:extLst>
          </p:cNvPr>
          <p:cNvSpPr/>
          <p:nvPr/>
        </p:nvSpPr>
        <p:spPr>
          <a:xfrm>
            <a:off x="8272873" y="1884185"/>
            <a:ext cx="3099000" cy="2951428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Pentágono regular 14">
            <a:extLst>
              <a:ext uri="{FF2B5EF4-FFF2-40B4-BE49-F238E27FC236}">
                <a16:creationId xmlns:a16="http://schemas.microsoft.com/office/drawing/2014/main" id="{0C35FE6C-CEE5-5C48-A835-500F15BB2B4E}"/>
              </a:ext>
            </a:extLst>
          </p:cNvPr>
          <p:cNvSpPr/>
          <p:nvPr/>
        </p:nvSpPr>
        <p:spPr>
          <a:xfrm rot="19362563">
            <a:off x="7111749" y="488936"/>
            <a:ext cx="2272218" cy="2164017"/>
          </a:xfrm>
          <a:prstGeom prst="pentagon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8FAC15E-29AB-E849-80AE-433253CD9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9050" y="999700"/>
            <a:ext cx="1094579" cy="109457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FF0FFDF-20DA-7342-AD20-1D0B1C91B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4730" y="2827684"/>
            <a:ext cx="1304109" cy="1304109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1CA54F9-92C5-F34C-97BA-4783C20D4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2411" y="2295739"/>
            <a:ext cx="1541980" cy="154198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8A3B5B8-A322-7A4B-B302-3AF076123045}"/>
              </a:ext>
            </a:extLst>
          </p:cNvPr>
          <p:cNvSpPr txBox="1"/>
          <p:nvPr/>
        </p:nvSpPr>
        <p:spPr>
          <a:xfrm>
            <a:off x="4694935" y="4973451"/>
            <a:ext cx="2432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b="1" dirty="0">
                <a:latin typeface="Helvetica Light" panose="020B0403020202020204" pitchFamily="34" charset="0"/>
              </a:rPr>
              <a:t>03. Informe de Resultados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7DFC312-2F79-0641-A9C5-E56A88B55AD5}"/>
              </a:ext>
            </a:extLst>
          </p:cNvPr>
          <p:cNvSpPr txBox="1"/>
          <p:nvPr/>
        </p:nvSpPr>
        <p:spPr>
          <a:xfrm>
            <a:off x="4487017" y="5166731"/>
            <a:ext cx="264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00" dirty="0">
                <a:latin typeface="Helvetica Light" panose="020B0403020202020204" pitchFamily="34" charset="0"/>
              </a:rPr>
              <a:t>Entrega de los resultados de la evaluación y plan de acción de mejoramiento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26052E9-A29F-9346-8231-190E751022ED}"/>
              </a:ext>
            </a:extLst>
          </p:cNvPr>
          <p:cNvSpPr txBox="1"/>
          <p:nvPr/>
        </p:nvSpPr>
        <p:spPr>
          <a:xfrm>
            <a:off x="9483661" y="5403586"/>
            <a:ext cx="22903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>
                <a:latin typeface="Helvetica Light" panose="020B0403020202020204" pitchFamily="34" charset="0"/>
              </a:rPr>
              <a:t>02. Calificación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CA7D577-E3ED-CA4D-B775-FE70A48FE994}"/>
              </a:ext>
            </a:extLst>
          </p:cNvPr>
          <p:cNvSpPr txBox="1"/>
          <p:nvPr/>
        </p:nvSpPr>
        <p:spPr>
          <a:xfrm>
            <a:off x="9483661" y="5596866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latin typeface="Helvetica Light" panose="020B0403020202020204" pitchFamily="34" charset="0"/>
              </a:rPr>
              <a:t>resultados inmediatos y a mediano plazo reflejados en las metricas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86822FF-8BF8-1D44-8CEA-3528129BFC58}"/>
              </a:ext>
            </a:extLst>
          </p:cNvPr>
          <p:cNvSpPr txBox="1"/>
          <p:nvPr/>
        </p:nvSpPr>
        <p:spPr>
          <a:xfrm>
            <a:off x="10332671" y="556761"/>
            <a:ext cx="13372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50" b="1" dirty="0">
                <a:latin typeface="Helvetica Light" panose="020B0403020202020204" pitchFamily="34" charset="0"/>
              </a:rPr>
              <a:t>01. Visita Técnica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A14BD85-C735-524E-9EC2-5709AFFC8D11}"/>
              </a:ext>
            </a:extLst>
          </p:cNvPr>
          <p:cNvSpPr txBox="1"/>
          <p:nvPr/>
        </p:nvSpPr>
        <p:spPr>
          <a:xfrm>
            <a:off x="9443788" y="750041"/>
            <a:ext cx="222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000" dirty="0">
                <a:latin typeface="Helvetica Light" panose="020B0403020202020204" pitchFamily="34" charset="0"/>
              </a:rPr>
              <a:t>Recorrido de observación y perfilamiento logístico del cliente.</a:t>
            </a:r>
          </a:p>
        </p:txBody>
      </p: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B31BA37B-0D2A-7046-AF6C-86B7F6BA1F36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9244855" y="556761"/>
            <a:ext cx="1756429" cy="752547"/>
          </a:xfrm>
          <a:prstGeom prst="bentConnector4">
            <a:avLst>
              <a:gd name="adj1" fmla="val 11175"/>
              <a:gd name="adj2" fmla="val 130377"/>
            </a:avLst>
          </a:prstGeom>
          <a:ln>
            <a:solidFill>
              <a:srgbClr val="FBB9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E141661A-C04D-FC47-B379-C8677E6D44ED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5895260" y="4254626"/>
            <a:ext cx="734937" cy="702713"/>
          </a:xfrm>
          <a:prstGeom prst="bentConnector3">
            <a:avLst>
              <a:gd name="adj1" fmla="val 50000"/>
            </a:avLst>
          </a:prstGeom>
          <a:ln>
            <a:solidFill>
              <a:srgbClr val="FBB9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0904AC41-BDA3-F044-8F5C-13FD91749B8F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10109883" y="4512183"/>
            <a:ext cx="1410360" cy="372447"/>
          </a:xfrm>
          <a:prstGeom prst="bentConnector3">
            <a:avLst>
              <a:gd name="adj1" fmla="val 81078"/>
            </a:avLst>
          </a:prstGeom>
          <a:ln>
            <a:solidFill>
              <a:srgbClr val="FBB9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5549F0-0D7D-FA44-9670-F6FD74FD1B26}"/>
              </a:ext>
            </a:extLst>
          </p:cNvPr>
          <p:cNvSpPr txBox="1"/>
          <p:nvPr/>
        </p:nvSpPr>
        <p:spPr>
          <a:xfrm>
            <a:off x="1457689" y="4080752"/>
            <a:ext cx="22324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100" b="1" dirty="0">
                <a:solidFill>
                  <a:srgbClr val="2F2F2F"/>
                </a:solidFill>
                <a:latin typeface="Helvetica" panose="020B0604020202030204" pitchFamily="34" charset="0"/>
              </a:rPr>
              <a:t>Evaluar, revisar y calificar </a:t>
            </a:r>
            <a:r>
              <a:rPr lang="es-CO" sz="1100" dirty="0">
                <a:solidFill>
                  <a:srgbClr val="2F2F2F"/>
                </a:solidFill>
                <a:latin typeface="Helvetica" panose="020B0604020202030204" pitchFamily="34" charset="0"/>
              </a:rPr>
              <a:t>las operaciones logísticas de los centros de distribución, identificando los riesgos logísticos que afectan la productividad y la generación de valor</a:t>
            </a:r>
          </a:p>
        </p:txBody>
      </p:sp>
    </p:spTree>
    <p:extLst>
      <p:ext uri="{BB962C8B-B14F-4D97-AF65-F5344CB8AC3E}">
        <p14:creationId xmlns:p14="http://schemas.microsoft.com/office/powerpoint/2010/main" val="16553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CF6469-7D48-1549-AE6E-AB4F52AFB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8" r="1915"/>
          <a:stretch/>
        </p:blipFill>
        <p:spPr>
          <a:xfrm rot="18900000">
            <a:off x="8201572" y="-560588"/>
            <a:ext cx="7980854" cy="7979586"/>
          </a:xfrm>
          <a:prstGeom prst="halfFrame">
            <a:avLst>
              <a:gd name="adj1" fmla="val 30939"/>
              <a:gd name="adj2" fmla="val 30856"/>
            </a:avLst>
          </a:prstGeom>
        </p:spPr>
      </p:pic>
      <p:sp>
        <p:nvSpPr>
          <p:cNvPr id="6" name="Triángulo 5">
            <a:extLst>
              <a:ext uri="{FF2B5EF4-FFF2-40B4-BE49-F238E27FC236}">
                <a16:creationId xmlns:a16="http://schemas.microsoft.com/office/drawing/2014/main" id="{6DC8CA17-C67D-984E-8FEB-9D59BFAAF34F}"/>
              </a:ext>
            </a:extLst>
          </p:cNvPr>
          <p:cNvSpPr/>
          <p:nvPr/>
        </p:nvSpPr>
        <p:spPr>
          <a:xfrm rot="16200000">
            <a:off x="10463161" y="2849879"/>
            <a:ext cx="2299445" cy="1158241"/>
          </a:xfrm>
          <a:prstGeom prst="triangle">
            <a:avLst/>
          </a:prstGeom>
          <a:solidFill>
            <a:srgbClr val="FBB9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060C6F2-EA95-4241-B397-CD530AA45732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520494-282B-074D-9CC1-AFC7E542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10" name="Pentágono regular 9">
            <a:extLst>
              <a:ext uri="{FF2B5EF4-FFF2-40B4-BE49-F238E27FC236}">
                <a16:creationId xmlns:a16="http://schemas.microsoft.com/office/drawing/2014/main" id="{91A3C25E-D5CC-974F-9A06-3A41293DBEE4}"/>
              </a:ext>
            </a:extLst>
          </p:cNvPr>
          <p:cNvSpPr/>
          <p:nvPr/>
        </p:nvSpPr>
        <p:spPr>
          <a:xfrm>
            <a:off x="1150910" y="1749463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7397D-DEC3-EE4D-91CC-0349A60B8FD8}"/>
              </a:ext>
            </a:extLst>
          </p:cNvPr>
          <p:cNvSpPr txBox="1"/>
          <p:nvPr/>
        </p:nvSpPr>
        <p:spPr>
          <a:xfrm>
            <a:off x="1397657" y="563772"/>
            <a:ext cx="2148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rgbClr val="FCFCFC"/>
                </a:solidFill>
                <a:latin typeface="Helvetica " panose="020B0604020202030204" pitchFamily="34" charset="0"/>
              </a:rPr>
              <a:t>CALIFICACIÓN PONDERADA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38B2407-D432-B143-9B70-6355A482EE73}"/>
              </a:ext>
            </a:extLst>
          </p:cNvPr>
          <p:cNvSpPr/>
          <p:nvPr/>
        </p:nvSpPr>
        <p:spPr>
          <a:xfrm>
            <a:off x="1397657" y="726533"/>
            <a:ext cx="323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BB931"/>
                </a:solidFill>
                <a:latin typeface="Helvetica " panose="020B0604020202030204" pitchFamily="34" charset="0"/>
              </a:rPr>
              <a:t>DE LAS SIGUIENTES VARIABLES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A9774DC-B1B4-514C-86FB-9F328045CFFF}"/>
              </a:ext>
            </a:extLst>
          </p:cNvPr>
          <p:cNvSpPr/>
          <p:nvPr/>
        </p:nvSpPr>
        <p:spPr>
          <a:xfrm>
            <a:off x="1785145" y="1777310"/>
            <a:ext cx="263565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1. Sistemas de recibo y almacenamiento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8ACBD79-0163-A342-8893-FEB249FBF9A8}"/>
              </a:ext>
            </a:extLst>
          </p:cNvPr>
          <p:cNvSpPr/>
          <p:nvPr/>
        </p:nvSpPr>
        <p:spPr>
          <a:xfrm>
            <a:off x="1798798" y="1967428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Identificar como se realiza y cual es la infraestructura soporte de los procesos de recibo y almacenamiento de mercancías y materiales.</a:t>
            </a:r>
          </a:p>
        </p:txBody>
      </p:sp>
      <p:sp>
        <p:nvSpPr>
          <p:cNvPr id="19" name="Pentágono regular 18">
            <a:extLst>
              <a:ext uri="{FF2B5EF4-FFF2-40B4-BE49-F238E27FC236}">
                <a16:creationId xmlns:a16="http://schemas.microsoft.com/office/drawing/2014/main" id="{EFF9652D-3BD1-1843-9B4C-85176D374952}"/>
              </a:ext>
            </a:extLst>
          </p:cNvPr>
          <p:cNvSpPr/>
          <p:nvPr/>
        </p:nvSpPr>
        <p:spPr>
          <a:xfrm>
            <a:off x="1150910" y="2653231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7819F4B-4C7E-F043-8749-0C716347C513}"/>
              </a:ext>
            </a:extLst>
          </p:cNvPr>
          <p:cNvSpPr/>
          <p:nvPr/>
        </p:nvSpPr>
        <p:spPr>
          <a:xfrm>
            <a:off x="1785145" y="2681078"/>
            <a:ext cx="40559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2. Sistemas de separación, alistamiento y despacho de pedidos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89B20F8-1A76-2A46-97A1-ABB5E1D45B96}"/>
              </a:ext>
            </a:extLst>
          </p:cNvPr>
          <p:cNvSpPr/>
          <p:nvPr/>
        </p:nvSpPr>
        <p:spPr>
          <a:xfrm>
            <a:off x="1798798" y="2871196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Identificar en la gestión de los pedidos en el Centro de Distribución la metodología, los recursos físicos y tecnológicos para tal fin. </a:t>
            </a:r>
          </a:p>
        </p:txBody>
      </p:sp>
      <p:sp>
        <p:nvSpPr>
          <p:cNvPr id="22" name="Pentágono regular 21">
            <a:extLst>
              <a:ext uri="{FF2B5EF4-FFF2-40B4-BE49-F238E27FC236}">
                <a16:creationId xmlns:a16="http://schemas.microsoft.com/office/drawing/2014/main" id="{24B157B0-ED6C-1E46-87B8-5CE28157A9DF}"/>
              </a:ext>
            </a:extLst>
          </p:cNvPr>
          <p:cNvSpPr/>
          <p:nvPr/>
        </p:nvSpPr>
        <p:spPr>
          <a:xfrm>
            <a:off x="1150910" y="3588895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F86297-10DF-944F-8BC2-19973FEE83A7}"/>
              </a:ext>
            </a:extLst>
          </p:cNvPr>
          <p:cNvSpPr/>
          <p:nvPr/>
        </p:nvSpPr>
        <p:spPr>
          <a:xfrm>
            <a:off x="1785145" y="3627375"/>
            <a:ext cx="48333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3. Equipos para el manejo de materiales y medios de almacenamiento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9C32E69-1E2C-5747-AC87-433D50FEB99E}"/>
              </a:ext>
            </a:extLst>
          </p:cNvPr>
          <p:cNvSpPr/>
          <p:nvPr/>
        </p:nvSpPr>
        <p:spPr>
          <a:xfrm>
            <a:off x="1798798" y="3806860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Evaluar el estado y la funcionalidad de los equipos y medios de almacenamiento en la operación.</a:t>
            </a:r>
          </a:p>
        </p:txBody>
      </p:sp>
      <p:sp>
        <p:nvSpPr>
          <p:cNvPr id="25" name="Pentágono regular 24">
            <a:extLst>
              <a:ext uri="{FF2B5EF4-FFF2-40B4-BE49-F238E27FC236}">
                <a16:creationId xmlns:a16="http://schemas.microsoft.com/office/drawing/2014/main" id="{98DCBCA2-01B1-E049-B4B4-C7A25816DFE7}"/>
              </a:ext>
            </a:extLst>
          </p:cNvPr>
          <p:cNvSpPr/>
          <p:nvPr/>
        </p:nvSpPr>
        <p:spPr>
          <a:xfrm>
            <a:off x="1150910" y="4524560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079AAAA-9CAB-2342-AF2A-EA4341DFD773}"/>
              </a:ext>
            </a:extLst>
          </p:cNvPr>
          <p:cNvSpPr/>
          <p:nvPr/>
        </p:nvSpPr>
        <p:spPr>
          <a:xfrm>
            <a:off x="1785145" y="4552407"/>
            <a:ext cx="272542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4. Distribución física de espacios y </a:t>
            </a:r>
            <a:r>
              <a:rPr lang="es-ES" altLang="es-CO" sz="1050" b="1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layout</a:t>
            </a:r>
            <a:endParaRPr lang="es-ES" altLang="es-CO" sz="1050" b="1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78CEE7F-C745-9F45-A1BF-F14AB0E43610}"/>
              </a:ext>
            </a:extLst>
          </p:cNvPr>
          <p:cNvSpPr/>
          <p:nvPr/>
        </p:nvSpPr>
        <p:spPr>
          <a:xfrm>
            <a:off x="1798798" y="4742525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Asignación de espacios para para cada uno de los procesos, zonas de servicio, pasillos de tránsito y flujo de materiales.</a:t>
            </a:r>
          </a:p>
        </p:txBody>
      </p:sp>
      <p:sp>
        <p:nvSpPr>
          <p:cNvPr id="28" name="Pentágono regular 27">
            <a:extLst>
              <a:ext uri="{FF2B5EF4-FFF2-40B4-BE49-F238E27FC236}">
                <a16:creationId xmlns:a16="http://schemas.microsoft.com/office/drawing/2014/main" id="{62CF4A25-CD3A-ED4E-8CE5-49CFF2759BBA}"/>
              </a:ext>
            </a:extLst>
          </p:cNvPr>
          <p:cNvSpPr/>
          <p:nvPr/>
        </p:nvSpPr>
        <p:spPr>
          <a:xfrm>
            <a:off x="1150910" y="5460227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BCEF947-45DD-FB46-BF3B-FD7E119BAAE6}"/>
              </a:ext>
            </a:extLst>
          </p:cNvPr>
          <p:cNvSpPr/>
          <p:nvPr/>
        </p:nvSpPr>
        <p:spPr>
          <a:xfrm>
            <a:off x="1785145" y="5488074"/>
            <a:ext cx="16834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5. Gestión de inventarios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8693E90-7E51-6544-BBEB-37BEF6E01766}"/>
              </a:ext>
            </a:extLst>
          </p:cNvPr>
          <p:cNvSpPr/>
          <p:nvPr/>
        </p:nvSpPr>
        <p:spPr>
          <a:xfrm>
            <a:off x="1798798" y="5678192"/>
            <a:ext cx="4611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Conocer el funcionamiento del proceso que controla las transacciones, teniendo en cuenta los métodos de control físico y tenencia del inventario.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1CBEF11E-1276-0C43-BEF9-8DE4827C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6122" y="2808036"/>
            <a:ext cx="307610" cy="30761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3169BB67-5590-8343-8CD8-2224EEC4B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8605" y="1863070"/>
            <a:ext cx="336312" cy="3363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757543D-67DC-AE4F-B7DE-1169E1DA2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9238" y="3743475"/>
            <a:ext cx="318242" cy="318242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9E559C93-FD6D-984D-B6B8-0CCCE03497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1500" y="4606267"/>
            <a:ext cx="400111" cy="400111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B6FFB014-DD8D-7C42-948C-1448D74B62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6122" y="5625440"/>
            <a:ext cx="307610" cy="3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0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CF6469-7D48-1549-AE6E-AB4F52AFB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8" r="1915"/>
          <a:stretch/>
        </p:blipFill>
        <p:spPr>
          <a:xfrm rot="18900000">
            <a:off x="8201572" y="-560588"/>
            <a:ext cx="7980854" cy="7979586"/>
          </a:xfrm>
          <a:prstGeom prst="halfFrame">
            <a:avLst>
              <a:gd name="adj1" fmla="val 30939"/>
              <a:gd name="adj2" fmla="val 30856"/>
            </a:avLst>
          </a:prstGeom>
        </p:spPr>
      </p:pic>
      <p:sp>
        <p:nvSpPr>
          <p:cNvPr id="6" name="Triángulo 5">
            <a:extLst>
              <a:ext uri="{FF2B5EF4-FFF2-40B4-BE49-F238E27FC236}">
                <a16:creationId xmlns:a16="http://schemas.microsoft.com/office/drawing/2014/main" id="{6DC8CA17-C67D-984E-8FEB-9D59BFAAF34F}"/>
              </a:ext>
            </a:extLst>
          </p:cNvPr>
          <p:cNvSpPr/>
          <p:nvPr/>
        </p:nvSpPr>
        <p:spPr>
          <a:xfrm rot="16200000">
            <a:off x="10463161" y="2849879"/>
            <a:ext cx="2299445" cy="1158241"/>
          </a:xfrm>
          <a:prstGeom prst="triangle">
            <a:avLst/>
          </a:prstGeom>
          <a:solidFill>
            <a:srgbClr val="FBB9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0060C6F2-EA95-4241-B397-CD530AA45732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520494-282B-074D-9CC1-AFC7E542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10" name="Pentágono regular 9">
            <a:extLst>
              <a:ext uri="{FF2B5EF4-FFF2-40B4-BE49-F238E27FC236}">
                <a16:creationId xmlns:a16="http://schemas.microsoft.com/office/drawing/2014/main" id="{91A3C25E-D5CC-974F-9A06-3A41293DBEE4}"/>
              </a:ext>
            </a:extLst>
          </p:cNvPr>
          <p:cNvSpPr/>
          <p:nvPr/>
        </p:nvSpPr>
        <p:spPr>
          <a:xfrm>
            <a:off x="1150910" y="1749463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A7397D-DEC3-EE4D-91CC-0349A60B8FD8}"/>
              </a:ext>
            </a:extLst>
          </p:cNvPr>
          <p:cNvSpPr txBox="1"/>
          <p:nvPr/>
        </p:nvSpPr>
        <p:spPr>
          <a:xfrm>
            <a:off x="1397657" y="563772"/>
            <a:ext cx="2148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b="1" dirty="0">
                <a:solidFill>
                  <a:srgbClr val="FCFCFC"/>
                </a:solidFill>
                <a:latin typeface="Helvetica " panose="020B0604020202030204" pitchFamily="34" charset="0"/>
              </a:rPr>
              <a:t>CALIFICACIÓN PONDERADA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38B2407-D432-B143-9B70-6355A482EE73}"/>
              </a:ext>
            </a:extLst>
          </p:cNvPr>
          <p:cNvSpPr/>
          <p:nvPr/>
        </p:nvSpPr>
        <p:spPr>
          <a:xfrm>
            <a:off x="1397657" y="726533"/>
            <a:ext cx="323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solidFill>
                  <a:srgbClr val="FBB931"/>
                </a:solidFill>
                <a:latin typeface="Helvetica " panose="020B0604020202030204" pitchFamily="34" charset="0"/>
              </a:rPr>
              <a:t>DE LAS SIGUIENTES VARIABLES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A9774DC-B1B4-514C-86FB-9F328045CFFF}"/>
              </a:ext>
            </a:extLst>
          </p:cNvPr>
          <p:cNvSpPr/>
          <p:nvPr/>
        </p:nvSpPr>
        <p:spPr>
          <a:xfrm>
            <a:off x="1785145" y="1777310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6. Indicadores de gestión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8ACBD79-0163-A342-8893-FEB249FBF9A8}"/>
              </a:ext>
            </a:extLst>
          </p:cNvPr>
          <p:cNvSpPr/>
          <p:nvPr/>
        </p:nvSpPr>
        <p:spPr>
          <a:xfrm>
            <a:off x="1798797" y="1967428"/>
            <a:ext cx="4920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Conocer los indicadores en posiciones estratégicas que reflejen un resultado óptimo en el mediano y largo plazo, midiendo las diferentes etapas del proceso logístico</a:t>
            </a:r>
          </a:p>
        </p:txBody>
      </p:sp>
      <p:sp>
        <p:nvSpPr>
          <p:cNvPr id="19" name="Pentágono regular 18">
            <a:extLst>
              <a:ext uri="{FF2B5EF4-FFF2-40B4-BE49-F238E27FC236}">
                <a16:creationId xmlns:a16="http://schemas.microsoft.com/office/drawing/2014/main" id="{EFF9652D-3BD1-1843-9B4C-85176D374952}"/>
              </a:ext>
            </a:extLst>
          </p:cNvPr>
          <p:cNvSpPr/>
          <p:nvPr/>
        </p:nvSpPr>
        <p:spPr>
          <a:xfrm>
            <a:off x="1150910" y="2653231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7819F4B-4C7E-F043-8749-0C716347C513}"/>
              </a:ext>
            </a:extLst>
          </p:cNvPr>
          <p:cNvSpPr/>
          <p:nvPr/>
        </p:nvSpPr>
        <p:spPr>
          <a:xfrm>
            <a:off x="1785145" y="2681078"/>
            <a:ext cx="35333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7.  Sistema de seguridad industrial y salud ocupacional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89B20F8-1A76-2A46-97A1-ABB5E1D45B96}"/>
              </a:ext>
            </a:extLst>
          </p:cNvPr>
          <p:cNvSpPr/>
          <p:nvPr/>
        </p:nvSpPr>
        <p:spPr>
          <a:xfrm>
            <a:off x="1798798" y="2871196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altLang="es-CO" sz="1000" dirty="0">
                <a:solidFill>
                  <a:schemeClr val="bg1"/>
                </a:solidFill>
              </a:rPr>
              <a:t>Determinar los riesgos a los que se ven expuestos los empleados al desarrollar las actividades propias de los procesos logísticos.</a:t>
            </a:r>
            <a:endParaRPr lang="es-ES" altLang="es-CO" sz="1000" dirty="0">
              <a:solidFill>
                <a:schemeClr val="bg1"/>
              </a:solidFill>
            </a:endParaRPr>
          </a:p>
        </p:txBody>
      </p:sp>
      <p:sp>
        <p:nvSpPr>
          <p:cNvPr id="22" name="Pentágono regular 21">
            <a:extLst>
              <a:ext uri="{FF2B5EF4-FFF2-40B4-BE49-F238E27FC236}">
                <a16:creationId xmlns:a16="http://schemas.microsoft.com/office/drawing/2014/main" id="{24B157B0-ED6C-1E46-87B8-5CE28157A9DF}"/>
              </a:ext>
            </a:extLst>
          </p:cNvPr>
          <p:cNvSpPr/>
          <p:nvPr/>
        </p:nvSpPr>
        <p:spPr>
          <a:xfrm>
            <a:off x="1150910" y="3588895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F86297-10DF-944F-8BC2-19973FEE83A7}"/>
              </a:ext>
            </a:extLst>
          </p:cNvPr>
          <p:cNvSpPr/>
          <p:nvPr/>
        </p:nvSpPr>
        <p:spPr>
          <a:xfrm>
            <a:off x="1785145" y="3625583"/>
            <a:ext cx="48333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8.  Sistemas de aseguramiento de calidad 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9C32E69-1E2C-5747-AC87-433D50FEB99E}"/>
              </a:ext>
            </a:extLst>
          </p:cNvPr>
          <p:cNvSpPr/>
          <p:nvPr/>
        </p:nvSpPr>
        <p:spPr>
          <a:xfrm>
            <a:off x="1798798" y="3806860"/>
            <a:ext cx="407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Conocer la estandarización de los procesos operativos para llegar a identificar aquellas actividades que no agregan valor.</a:t>
            </a:r>
          </a:p>
        </p:txBody>
      </p:sp>
      <p:sp>
        <p:nvSpPr>
          <p:cNvPr id="25" name="Pentágono regular 24">
            <a:extLst>
              <a:ext uri="{FF2B5EF4-FFF2-40B4-BE49-F238E27FC236}">
                <a16:creationId xmlns:a16="http://schemas.microsoft.com/office/drawing/2014/main" id="{98DCBCA2-01B1-E049-B4B4-C7A25816DFE7}"/>
              </a:ext>
            </a:extLst>
          </p:cNvPr>
          <p:cNvSpPr/>
          <p:nvPr/>
        </p:nvSpPr>
        <p:spPr>
          <a:xfrm>
            <a:off x="1150910" y="4524560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079AAAA-9CAB-2342-AF2A-EA4341DFD773}"/>
              </a:ext>
            </a:extLst>
          </p:cNvPr>
          <p:cNvSpPr/>
          <p:nvPr/>
        </p:nvSpPr>
        <p:spPr>
          <a:xfrm>
            <a:off x="1785145" y="4552407"/>
            <a:ext cx="1399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9.  Recurso humano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78CEE7F-C745-9F45-A1BF-F14AB0E43610}"/>
              </a:ext>
            </a:extLst>
          </p:cNvPr>
          <p:cNvSpPr/>
          <p:nvPr/>
        </p:nvSpPr>
        <p:spPr>
          <a:xfrm>
            <a:off x="1798797" y="4742525"/>
            <a:ext cx="4603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Evaluar que nivel de conocimiento tiene el personal, identificando las falencias que puedan afectar los objetivos estratégicos de la empresa.</a:t>
            </a:r>
          </a:p>
        </p:txBody>
      </p:sp>
      <p:sp>
        <p:nvSpPr>
          <p:cNvPr id="28" name="Pentágono regular 27">
            <a:extLst>
              <a:ext uri="{FF2B5EF4-FFF2-40B4-BE49-F238E27FC236}">
                <a16:creationId xmlns:a16="http://schemas.microsoft.com/office/drawing/2014/main" id="{62CF4A25-CD3A-ED4E-8CE5-49CFF2759BBA}"/>
              </a:ext>
            </a:extLst>
          </p:cNvPr>
          <p:cNvSpPr/>
          <p:nvPr/>
        </p:nvSpPr>
        <p:spPr>
          <a:xfrm>
            <a:off x="1150910" y="5460227"/>
            <a:ext cx="591703" cy="563526"/>
          </a:xfrm>
          <a:prstGeom prst="pent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BCEF947-45DD-FB46-BF3B-FD7E119BAAE6}"/>
              </a:ext>
            </a:extLst>
          </p:cNvPr>
          <p:cNvSpPr/>
          <p:nvPr/>
        </p:nvSpPr>
        <p:spPr>
          <a:xfrm>
            <a:off x="1785145" y="5488074"/>
            <a:ext cx="28071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CO" sz="1050" b="1" dirty="0">
                <a:solidFill>
                  <a:schemeClr val="bg1"/>
                </a:solidFill>
                <a:latin typeface="Helvetica Light" panose="020B0403020202020204" pitchFamily="34" charset="0"/>
              </a:rPr>
              <a:t>10.  Sistemas de información y tecnologías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8693E90-7E51-6544-BBEB-37BEF6E01766}"/>
              </a:ext>
            </a:extLst>
          </p:cNvPr>
          <p:cNvSpPr/>
          <p:nvPr/>
        </p:nvSpPr>
        <p:spPr>
          <a:xfrm>
            <a:off x="1798798" y="5678192"/>
            <a:ext cx="4920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CO" sz="1000" dirty="0">
                <a:solidFill>
                  <a:schemeClr val="bg1"/>
                </a:solidFill>
                <a:latin typeface="Helvetica" panose="020B0604020202030204" pitchFamily="34" charset="0"/>
              </a:rPr>
              <a:t>Determinar el grado de acercamiento de la organización al uso de tecnologías de información para optimizar y agilizar sus procesos logísticos.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7EBA9E4-9100-D64B-96B2-E83527428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0254" y="1932335"/>
            <a:ext cx="282845" cy="28284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EAAABC00-9D26-624E-8725-34D90057D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013" y="2830373"/>
            <a:ext cx="278453" cy="27845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C5C5602-BD6F-E640-80A0-D0B6B7356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7334" y="3694810"/>
            <a:ext cx="446976" cy="44697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C1CC44B-E8E4-C34B-B22A-B1DBB2FA4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6625" y="4652239"/>
            <a:ext cx="350700" cy="350700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F32083B5-FDFA-434A-8E88-5DDB87A193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62137" y="5597093"/>
            <a:ext cx="362861" cy="3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77D29E4B-A144-D043-9CEC-E5B23C55A820}"/>
              </a:ext>
            </a:extLst>
          </p:cNvPr>
          <p:cNvSpPr/>
          <p:nvPr/>
        </p:nvSpPr>
        <p:spPr>
          <a:xfrm>
            <a:off x="6310182" y="1863917"/>
            <a:ext cx="2849146" cy="28491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lgDashDot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A35BA20-B434-D841-96BE-9CC80D80EB4D}"/>
              </a:ext>
            </a:extLst>
          </p:cNvPr>
          <p:cNvSpPr/>
          <p:nvPr/>
        </p:nvSpPr>
        <p:spPr>
          <a:xfrm>
            <a:off x="5589231" y="1142966"/>
            <a:ext cx="4291047" cy="4291047"/>
          </a:xfrm>
          <a:prstGeom prst="ellipse">
            <a:avLst/>
          </a:prstGeom>
          <a:noFill/>
          <a:ln>
            <a:solidFill>
              <a:srgbClr val="343434"/>
            </a:solidFill>
            <a:prstDash val="lgDashDot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DBD91C1-E151-9D4A-B77B-E89FE2D5965B}"/>
              </a:ext>
            </a:extLst>
          </p:cNvPr>
          <p:cNvSpPr/>
          <p:nvPr/>
        </p:nvSpPr>
        <p:spPr>
          <a:xfrm>
            <a:off x="452845" y="453465"/>
            <a:ext cx="661852" cy="661852"/>
          </a:xfrm>
          <a:prstGeom prst="roundRect">
            <a:avLst>
              <a:gd name="adj" fmla="val 7457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BFD7B1-3176-DC46-A08F-12428BFE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4" y="563772"/>
            <a:ext cx="432093" cy="44123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A512AAF-020A-E94D-95E5-5D018700089D}"/>
              </a:ext>
            </a:extLst>
          </p:cNvPr>
          <p:cNvSpPr txBox="1"/>
          <p:nvPr/>
        </p:nvSpPr>
        <p:spPr>
          <a:xfrm>
            <a:off x="999817" y="2142501"/>
            <a:ext cx="251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400" b="1" dirty="0">
                <a:solidFill>
                  <a:srgbClr val="2F2F2F"/>
                </a:solidFill>
                <a:latin typeface="Helvetica " panose="020B0604020202030204" pitchFamily="34" charset="0"/>
              </a:rPr>
              <a:t>CONSULTORÍA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F286269-9FAA-884D-AED9-953D7C375009}"/>
              </a:ext>
            </a:extLst>
          </p:cNvPr>
          <p:cNvSpPr/>
          <p:nvPr/>
        </p:nvSpPr>
        <p:spPr>
          <a:xfrm>
            <a:off x="471851" y="2446770"/>
            <a:ext cx="304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b="1" dirty="0">
                <a:solidFill>
                  <a:srgbClr val="FBB931"/>
                </a:solidFill>
                <a:latin typeface="Helvetica " panose="020B0604020202030204" pitchFamily="34" charset="0"/>
              </a:rPr>
              <a:t>OPERACIÓN LOGÍSTICA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9BD0164-4C83-F94F-8E8D-700FEFE38CA7}"/>
              </a:ext>
            </a:extLst>
          </p:cNvPr>
          <p:cNvSpPr txBox="1"/>
          <p:nvPr/>
        </p:nvSpPr>
        <p:spPr>
          <a:xfrm>
            <a:off x="452845" y="3302952"/>
            <a:ext cx="337487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algn="r">
              <a:spcAft>
                <a:spcPts val="600"/>
              </a:spcAft>
            </a:pPr>
            <a:r>
              <a:rPr lang="es-CO" sz="1000" dirty="0">
                <a:latin typeface="Helvetica Light" panose="020B0403020202020204" pitchFamily="34" charset="0"/>
              </a:rPr>
              <a:t>Entregamos resultados sostenibles y transferimos beneficios de negocio tangibles.</a:t>
            </a:r>
          </a:p>
          <a:p>
            <a:pPr marL="144000" algn="r">
              <a:spcAft>
                <a:spcPts val="600"/>
              </a:spcAft>
            </a:pPr>
            <a:r>
              <a:rPr lang="es-CO" sz="1000" dirty="0">
                <a:latin typeface="Helvetica Light" panose="020B0403020202020204" pitchFamily="34" charset="0"/>
              </a:rPr>
              <a:t>Implementamos las mejores prácticas de desempeño.</a:t>
            </a:r>
          </a:p>
          <a:p>
            <a:pPr marL="144000" algn="r">
              <a:spcAft>
                <a:spcPts val="600"/>
              </a:spcAft>
            </a:pPr>
            <a:r>
              <a:rPr lang="es-CO" sz="1000" dirty="0">
                <a:latin typeface="Helvetica Light" panose="020B0403020202020204" pitchFamily="34" charset="0"/>
              </a:rPr>
              <a:t>Ayudamos a superar los retos de su negocio</a:t>
            </a:r>
          </a:p>
          <a:p>
            <a:pPr marL="144000" algn="r">
              <a:spcAft>
                <a:spcPts val="600"/>
              </a:spcAft>
            </a:pPr>
            <a:r>
              <a:rPr lang="es-CO" sz="1000" dirty="0">
                <a:latin typeface="Helvetica Light" panose="020B0403020202020204" pitchFamily="34" charset="0"/>
              </a:rPr>
              <a:t>Desarrollamos competencias que se convierten en ventajas competitivas</a:t>
            </a:r>
          </a:p>
        </p:txBody>
      </p:sp>
      <p:sp>
        <p:nvSpPr>
          <p:cNvPr id="25" name="Hexágono 24">
            <a:extLst>
              <a:ext uri="{FF2B5EF4-FFF2-40B4-BE49-F238E27FC236}">
                <a16:creationId xmlns:a16="http://schemas.microsoft.com/office/drawing/2014/main" id="{DE5DE98E-E3B0-AF4B-B906-5B8A9E02435A}"/>
              </a:ext>
            </a:extLst>
          </p:cNvPr>
          <p:cNvSpPr/>
          <p:nvPr/>
        </p:nvSpPr>
        <p:spPr>
          <a:xfrm>
            <a:off x="5337545" y="1607939"/>
            <a:ext cx="1786270" cy="1539888"/>
          </a:xfrm>
          <a:prstGeom prst="hexagon">
            <a:avLst/>
          </a:prstGeom>
          <a:solidFill>
            <a:schemeClr val="bg1"/>
          </a:solidFill>
          <a:ln>
            <a:solidFill>
              <a:srgbClr val="FBB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71CCA6DA-E1EA-1041-9F76-13D725603D54}"/>
              </a:ext>
            </a:extLst>
          </p:cNvPr>
          <p:cNvSpPr/>
          <p:nvPr/>
        </p:nvSpPr>
        <p:spPr>
          <a:xfrm>
            <a:off x="6804839" y="2430436"/>
            <a:ext cx="1786270" cy="1539888"/>
          </a:xfrm>
          <a:prstGeom prst="hexagon">
            <a:avLst/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Hexágono 26">
            <a:extLst>
              <a:ext uri="{FF2B5EF4-FFF2-40B4-BE49-F238E27FC236}">
                <a16:creationId xmlns:a16="http://schemas.microsoft.com/office/drawing/2014/main" id="{2834ADD6-A80A-DD40-A1BE-2B488D79A5C0}"/>
              </a:ext>
            </a:extLst>
          </p:cNvPr>
          <p:cNvSpPr/>
          <p:nvPr/>
        </p:nvSpPr>
        <p:spPr>
          <a:xfrm>
            <a:off x="6804838" y="814289"/>
            <a:ext cx="1786270" cy="1539888"/>
          </a:xfrm>
          <a:prstGeom prst="hexagon">
            <a:avLst/>
          </a:prstGeom>
          <a:solidFill>
            <a:schemeClr val="bg1"/>
          </a:solidFill>
          <a:ln>
            <a:solidFill>
              <a:srgbClr val="FBB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DDBF845E-E448-3C47-8EFA-399A667F7EB9}"/>
              </a:ext>
            </a:extLst>
          </p:cNvPr>
          <p:cNvSpPr/>
          <p:nvPr/>
        </p:nvSpPr>
        <p:spPr>
          <a:xfrm>
            <a:off x="6794207" y="4042796"/>
            <a:ext cx="1786270" cy="1539888"/>
          </a:xfrm>
          <a:prstGeom prst="hexagon">
            <a:avLst/>
          </a:prstGeom>
          <a:solidFill>
            <a:schemeClr val="bg1"/>
          </a:solidFill>
          <a:ln>
            <a:solidFill>
              <a:srgbClr val="FBB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Hexágono 28">
            <a:extLst>
              <a:ext uri="{FF2B5EF4-FFF2-40B4-BE49-F238E27FC236}">
                <a16:creationId xmlns:a16="http://schemas.microsoft.com/office/drawing/2014/main" id="{263B12BC-906C-A447-8759-D58FB4CFF695}"/>
              </a:ext>
            </a:extLst>
          </p:cNvPr>
          <p:cNvSpPr/>
          <p:nvPr/>
        </p:nvSpPr>
        <p:spPr>
          <a:xfrm>
            <a:off x="8261500" y="3249146"/>
            <a:ext cx="1786270" cy="1539888"/>
          </a:xfrm>
          <a:prstGeom prst="hexagon">
            <a:avLst/>
          </a:prstGeom>
          <a:solidFill>
            <a:schemeClr val="bg1"/>
          </a:solidFill>
          <a:ln>
            <a:solidFill>
              <a:srgbClr val="FBB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9FF43DE-D423-F146-A8ED-4ED8BA7A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06" y="2631436"/>
            <a:ext cx="831035" cy="848624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0B98E028-1671-4B44-B6A9-12A15C9347ED}"/>
              </a:ext>
            </a:extLst>
          </p:cNvPr>
          <p:cNvSpPr/>
          <p:nvPr/>
        </p:nvSpPr>
        <p:spPr>
          <a:xfrm>
            <a:off x="7010832" y="1671368"/>
            <a:ext cx="1359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1200" dirty="0">
                <a:latin typeface="Helvetica Light" panose="020B0403020202020204" pitchFamily="34" charset="0"/>
              </a:rPr>
              <a:t>Planificación de la Demanda</a:t>
            </a:r>
          </a:p>
        </p:txBody>
      </p:sp>
      <p:pic>
        <p:nvPicPr>
          <p:cNvPr id="35" name="Gráfico 34">
            <a:extLst>
              <a:ext uri="{FF2B5EF4-FFF2-40B4-BE49-F238E27FC236}">
                <a16:creationId xmlns:a16="http://schemas.microsoft.com/office/drawing/2014/main" id="{617C2BBC-FD54-1E47-9D95-DC32A266D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525" y="1002812"/>
            <a:ext cx="600895" cy="572281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3B928B5-2061-EF4C-9A54-1700674D836F}"/>
              </a:ext>
            </a:extLst>
          </p:cNvPr>
          <p:cNvSpPr/>
          <p:nvPr/>
        </p:nvSpPr>
        <p:spPr>
          <a:xfrm>
            <a:off x="8478125" y="4159387"/>
            <a:ext cx="1359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1200" dirty="0">
                <a:latin typeface="Helvetica Light" panose="020B0403020202020204" pitchFamily="34" charset="0"/>
              </a:rPr>
              <a:t>Redes de Abastecimiento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F3A4B8A2-8CEE-C440-AAED-140D7F22A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0726" y="3453798"/>
            <a:ext cx="587818" cy="587818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8953E44C-3D0D-064C-B724-767DA24F4D2A}"/>
              </a:ext>
            </a:extLst>
          </p:cNvPr>
          <p:cNvSpPr/>
          <p:nvPr/>
        </p:nvSpPr>
        <p:spPr>
          <a:xfrm>
            <a:off x="7028941" y="3521843"/>
            <a:ext cx="13593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1200" b="1" dirty="0">
                <a:solidFill>
                  <a:schemeClr val="bg1"/>
                </a:solidFill>
                <a:latin typeface="Helvetica Black" panose="020B0604020202030204" pitchFamily="34" charset="0"/>
              </a:rPr>
              <a:t>CLICK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3C62F52-305D-AD40-A855-1D413A8DCC36}"/>
              </a:ext>
            </a:extLst>
          </p:cNvPr>
          <p:cNvSpPr/>
          <p:nvPr/>
        </p:nvSpPr>
        <p:spPr>
          <a:xfrm>
            <a:off x="7032097" y="5070824"/>
            <a:ext cx="13593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1200" dirty="0">
                <a:latin typeface="Helvetica Light" panose="020B0403020202020204" pitchFamily="34" charset="0"/>
              </a:rPr>
              <a:t>Operaciones</a:t>
            </a: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21D6634A-FEE1-D744-A0A9-6280BEA1A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1510" y="4414377"/>
            <a:ext cx="535980" cy="535980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3CA96FF9-25D2-524E-BF72-9EA3DADA30FF}"/>
              </a:ext>
            </a:extLst>
          </p:cNvPr>
          <p:cNvSpPr/>
          <p:nvPr/>
        </p:nvSpPr>
        <p:spPr>
          <a:xfrm>
            <a:off x="5564804" y="2511337"/>
            <a:ext cx="1359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1200" dirty="0">
                <a:latin typeface="Helvetica Light" panose="020B0403020202020204" pitchFamily="34" charset="0"/>
              </a:rPr>
              <a:t>Centros de Distribución</a:t>
            </a: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3B4386AE-89A1-7E45-8E09-AF2CCCF16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1039" y="1777230"/>
            <a:ext cx="559282" cy="559282"/>
          </a:xfrm>
          <a:prstGeom prst="rect">
            <a:avLst/>
          </a:prstGeom>
        </p:spPr>
      </p:pic>
      <p:sp>
        <p:nvSpPr>
          <p:cNvPr id="46" name="Medio marco 45">
            <a:extLst>
              <a:ext uri="{FF2B5EF4-FFF2-40B4-BE49-F238E27FC236}">
                <a16:creationId xmlns:a16="http://schemas.microsoft.com/office/drawing/2014/main" id="{37B015F9-B6B1-074E-986C-D346DD1B7443}"/>
              </a:ext>
            </a:extLst>
          </p:cNvPr>
          <p:cNvSpPr/>
          <p:nvPr/>
        </p:nvSpPr>
        <p:spPr>
          <a:xfrm rot="10800000">
            <a:off x="2565541" y="1863916"/>
            <a:ext cx="1098462" cy="1089102"/>
          </a:xfrm>
          <a:prstGeom prst="halfFrame">
            <a:avLst>
              <a:gd name="adj1" fmla="val 5031"/>
              <a:gd name="adj2" fmla="val 4912"/>
            </a:avLst>
          </a:prstGeom>
          <a:solidFill>
            <a:srgbClr val="FBB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13136</TotalTime>
  <Words>748</Words>
  <Application>Microsoft Office PowerPoint</Application>
  <PresentationFormat>Panorámica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3" baseType="lpstr">
      <vt:lpstr>Arial</vt:lpstr>
      <vt:lpstr>Avenir Light</vt:lpstr>
      <vt:lpstr>Calibri</vt:lpstr>
      <vt:lpstr>Calibri Light</vt:lpstr>
      <vt:lpstr>Dosis ExtraLight</vt:lpstr>
      <vt:lpstr>Helvetica</vt:lpstr>
      <vt:lpstr>Helvetica </vt:lpstr>
      <vt:lpstr>Helvetica Black</vt:lpstr>
      <vt:lpstr>Helvetica Light</vt:lpstr>
      <vt:lpstr>Staatliches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Alejandro Galvis</dc:creator>
  <cp:lastModifiedBy>lenovo</cp:lastModifiedBy>
  <cp:revision>87</cp:revision>
  <dcterms:created xsi:type="dcterms:W3CDTF">2020-10-17T13:34:06Z</dcterms:created>
  <dcterms:modified xsi:type="dcterms:W3CDTF">2021-12-09T17:29:34Z</dcterms:modified>
</cp:coreProperties>
</file>